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 id="2147484791" r:id="rId5"/>
  </p:sldMasterIdLst>
  <p:notesMasterIdLst>
    <p:notesMasterId r:id="rId30"/>
  </p:notesMasterIdLst>
  <p:handoutMasterIdLst>
    <p:handoutMasterId r:id="rId31"/>
  </p:handoutMasterIdLst>
  <p:sldIdLst>
    <p:sldId id="1518" r:id="rId6"/>
    <p:sldId id="1992" r:id="rId7"/>
    <p:sldId id="2056" r:id="rId8"/>
    <p:sldId id="2057" r:id="rId9"/>
    <p:sldId id="2060" r:id="rId10"/>
    <p:sldId id="2061" r:id="rId11"/>
    <p:sldId id="1993" r:id="rId12"/>
    <p:sldId id="2028" r:id="rId13"/>
    <p:sldId id="2064" r:id="rId14"/>
    <p:sldId id="2065" r:id="rId15"/>
    <p:sldId id="2006" r:id="rId16"/>
    <p:sldId id="2021" r:id="rId17"/>
    <p:sldId id="302" r:id="rId18"/>
    <p:sldId id="266" r:id="rId19"/>
    <p:sldId id="299" r:id="rId20"/>
    <p:sldId id="2014" r:id="rId21"/>
    <p:sldId id="320" r:id="rId22"/>
    <p:sldId id="2023" r:id="rId23"/>
    <p:sldId id="319" r:id="rId24"/>
    <p:sldId id="317" r:id="rId25"/>
    <p:sldId id="2019" r:id="rId26"/>
    <p:sldId id="2069" r:id="rId27"/>
    <p:sldId id="2068" r:id="rId28"/>
    <p:sldId id="2013" r:id="rId2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MLADS Template" id="{38B656EC-D568-4EF7-8842-9FA1AE1192C9}">
          <p14:sldIdLst>
            <p14:sldId id="1518"/>
            <p14:sldId id="1992"/>
            <p14:sldId id="2056"/>
            <p14:sldId id="2057"/>
            <p14:sldId id="2060"/>
            <p14:sldId id="2061"/>
            <p14:sldId id="1993"/>
            <p14:sldId id="2028"/>
            <p14:sldId id="2064"/>
            <p14:sldId id="2065"/>
            <p14:sldId id="2006"/>
            <p14:sldId id="2021"/>
            <p14:sldId id="302"/>
            <p14:sldId id="266"/>
            <p14:sldId id="299"/>
            <p14:sldId id="2014"/>
            <p14:sldId id="320"/>
            <p14:sldId id="2023"/>
            <p14:sldId id="319"/>
            <p14:sldId id="317"/>
            <p14:sldId id="2019"/>
            <p14:sldId id="2069"/>
            <p14:sldId id="2068"/>
            <p14:sldId id="201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8" clrIdx="3">
    <p:extLst>
      <p:ext uri="{19B8F6BF-5375-455C-9EA6-DF929625EA0E}">
        <p15:presenceInfo xmlns:p15="http://schemas.microsoft.com/office/powerpoint/2012/main" userId="S-1-5-21-2127521184-1604012920-1887927527-65006" providerId="AD"/>
      </p:ext>
    </p:extLst>
  </p:cmAuthor>
  <p:cmAuthor id="4" name="Tracy Tran" initials="TT" lastIdx="9" clrIdx="4">
    <p:extLst>
      <p:ext uri="{19B8F6BF-5375-455C-9EA6-DF929625EA0E}">
        <p15:presenceInfo xmlns:p15="http://schemas.microsoft.com/office/powerpoint/2012/main" userId="S::tracyt@microsoft.com::7b485f56-8fe8-4efc-a1b3-85e720327ac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2E58"/>
    <a:srgbClr val="FFFFFF"/>
    <a:srgbClr val="000000"/>
    <a:srgbClr val="50E6FF"/>
    <a:srgbClr val="FEF000"/>
    <a:srgbClr val="243A5E"/>
    <a:srgbClr val="274B47"/>
    <a:srgbClr val="2F2F2F"/>
    <a:srgbClr val="525252"/>
    <a:srgbClr val="054B1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882" y="30"/>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s>
</file>

<file path=ppt/diagrams/_rels/data1.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_rels/drawing1.xml.rels><?xml version="1.0" encoding="UTF-8" standalone="yes"?>
<Relationships xmlns="http://schemas.openxmlformats.org/package/2006/relationships"><Relationship Id="rId2" Type="http://schemas.openxmlformats.org/officeDocument/2006/relationships/image" Target="../media/image20.svg"/><Relationship Id="rId1" Type="http://schemas.openxmlformats.org/officeDocument/2006/relationships/image" Target="../media/image19.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3012A4-EB5D-49B1-8DDD-6B5A44650AF1}"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F5EECA11-CBF4-4825-B3A2-B46A46123071}">
      <dgm:prSet/>
      <dgm:spPr/>
      <dgm:t>
        <a:bodyPr/>
        <a:lstStyle/>
        <a:p>
          <a:pPr>
            <a:lnSpc>
              <a:spcPct val="100000"/>
            </a:lnSpc>
          </a:pPr>
          <a:r>
            <a:rPr lang="en-US" dirty="0"/>
            <a:t> For example, " I went to the  bank for a deposit" and </a:t>
          </a:r>
          <a:r>
            <a:rPr lang="en-US" b="1" dirty="0"/>
            <a:t> </a:t>
          </a:r>
          <a:r>
            <a:rPr lang="en-US" dirty="0"/>
            <a:t>“there is a nice bench on the </a:t>
          </a:r>
          <a:r>
            <a:rPr lang="en-US" u="sng" dirty="0"/>
            <a:t>bank</a:t>
          </a:r>
          <a:r>
            <a:rPr lang="en-US" dirty="0"/>
            <a:t> of the river”.</a:t>
          </a:r>
        </a:p>
      </dgm:t>
    </dgm:pt>
    <dgm:pt modelId="{0F98C962-B586-4290-8A65-1435B3BA5BAC}" type="parTrans" cxnId="{13D6F68E-6E73-4FE3-B167-CC323117241C}">
      <dgm:prSet/>
      <dgm:spPr/>
    </dgm:pt>
    <dgm:pt modelId="{79190477-6A57-44BA-8822-5A9B29BB4B9B}" type="sibTrans" cxnId="{13D6F68E-6E73-4FE3-B167-CC323117241C}">
      <dgm:prSet/>
      <dgm:spPr/>
    </dgm:pt>
    <dgm:pt modelId="{BCBDD0CC-8EFB-4C13-813F-140148502B80}">
      <dgm:prSet/>
      <dgm:spPr/>
      <dgm:t>
        <a:bodyPr/>
        <a:lstStyle/>
        <a:p>
          <a:pPr>
            <a:lnSpc>
              <a:spcPct val="100000"/>
            </a:lnSpc>
          </a:pPr>
          <a:r>
            <a:rPr lang="en-US" dirty="0">
              <a:cs typeface="Segoe UI Semibold"/>
            </a:rPr>
            <a:t>For each word, there is one numerical representation. They </a:t>
          </a:r>
          <a:r>
            <a:rPr lang="en-US" dirty="0" err="1">
              <a:cs typeface="Segoe UI Semibold"/>
            </a:rPr>
            <a:t>gnore</a:t>
          </a:r>
          <a:r>
            <a:rPr lang="en-US" dirty="0">
              <a:cs typeface="Segoe UI Semibold"/>
            </a:rPr>
            <a:t> the context and cannot handle scenarios of the </a:t>
          </a:r>
          <a:r>
            <a:rPr lang="en-US" dirty="0"/>
            <a:t>same words but with different meanings. </a:t>
          </a:r>
          <a:endParaRPr lang="en-US" sz="3000" dirty="0">
            <a:solidFill>
              <a:srgbClr val="010000"/>
            </a:solidFill>
            <a:latin typeface="Segoe UI Semibold"/>
            <a:cs typeface="Segoe UI Semibold"/>
          </a:endParaRPr>
        </a:p>
      </dgm:t>
    </dgm:pt>
    <dgm:pt modelId="{BBC8FB99-0084-420D-A9E6-D98BE380D67C}" type="parTrans" cxnId="{AB174BD8-65EE-4B00-BF8A-D08E94AD95E6}">
      <dgm:prSet/>
      <dgm:spPr/>
    </dgm:pt>
    <dgm:pt modelId="{05774B9A-AB4B-4EE9-8438-E15E5E9EF336}" type="sibTrans" cxnId="{AB174BD8-65EE-4B00-BF8A-D08E94AD95E6}">
      <dgm:prSet/>
      <dgm:spPr/>
    </dgm:pt>
    <dgm:pt modelId="{5198952E-0AA4-4D7B-99C0-7B748CA60294}" type="pres">
      <dgm:prSet presAssocID="{553012A4-EB5D-49B1-8DDD-6B5A44650AF1}" presName="root" presStyleCnt="0">
        <dgm:presLayoutVars>
          <dgm:dir/>
          <dgm:resizeHandles val="exact"/>
        </dgm:presLayoutVars>
      </dgm:prSet>
      <dgm:spPr/>
    </dgm:pt>
    <dgm:pt modelId="{421CDB0F-E629-4F88-BD0A-642621159D55}" type="pres">
      <dgm:prSet presAssocID="{BCBDD0CC-8EFB-4C13-813F-140148502B80}" presName="compNode" presStyleCnt="0"/>
      <dgm:spPr/>
    </dgm:pt>
    <dgm:pt modelId="{5B2F597B-AAC4-405F-8034-284291D531E4}" type="pres">
      <dgm:prSet presAssocID="{BCBDD0CC-8EFB-4C13-813F-140148502B80}" presName="bgRect" presStyleLbl="bgShp" presStyleIdx="0" presStyleCnt="2"/>
      <dgm:spPr/>
    </dgm:pt>
    <dgm:pt modelId="{C6BF3731-8A1C-4DF5-AAC5-804CDFCDFB16}" type="pres">
      <dgm:prSet presAssocID="{BCBDD0CC-8EFB-4C13-813F-140148502B8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tcoin"/>
        </a:ext>
      </dgm:extLst>
    </dgm:pt>
    <dgm:pt modelId="{CF350567-7005-4ECB-A976-C76A365DA9AB}" type="pres">
      <dgm:prSet presAssocID="{BCBDD0CC-8EFB-4C13-813F-140148502B80}" presName="spaceRect" presStyleCnt="0"/>
      <dgm:spPr/>
    </dgm:pt>
    <dgm:pt modelId="{8D6C945A-BD23-48D7-8F84-A30B54451518}" type="pres">
      <dgm:prSet presAssocID="{BCBDD0CC-8EFB-4C13-813F-140148502B80}" presName="parTx" presStyleLbl="revTx" presStyleIdx="0" presStyleCnt="2">
        <dgm:presLayoutVars>
          <dgm:chMax val="0"/>
          <dgm:chPref val="0"/>
        </dgm:presLayoutVars>
      </dgm:prSet>
      <dgm:spPr/>
    </dgm:pt>
    <dgm:pt modelId="{768A79AD-0003-45DF-9D96-18FE8F37ADF6}" type="pres">
      <dgm:prSet presAssocID="{05774B9A-AB4B-4EE9-8438-E15E5E9EF336}" presName="sibTrans" presStyleCnt="0"/>
      <dgm:spPr/>
    </dgm:pt>
    <dgm:pt modelId="{E3E72CCC-F8BE-4FF5-A873-F03F39412185}" type="pres">
      <dgm:prSet presAssocID="{F5EECA11-CBF4-4825-B3A2-B46A46123071}" presName="compNode" presStyleCnt="0"/>
      <dgm:spPr/>
    </dgm:pt>
    <dgm:pt modelId="{ED42829B-D5C9-43B9-9941-EB98B7B51342}" type="pres">
      <dgm:prSet presAssocID="{F5EECA11-CBF4-4825-B3A2-B46A46123071}" presName="bgRect" presStyleLbl="bgShp" presStyleIdx="1" presStyleCnt="2"/>
      <dgm:spPr/>
    </dgm:pt>
    <dgm:pt modelId="{9C2F0DE8-A082-4779-92F1-A6049B9EAEA1}" type="pres">
      <dgm:prSet presAssocID="{F5EECA11-CBF4-4825-B3A2-B46A46123071}"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itcoin"/>
        </a:ext>
      </dgm:extLst>
    </dgm:pt>
    <dgm:pt modelId="{82EC57F5-A6EC-4284-857F-9A6E032C2440}" type="pres">
      <dgm:prSet presAssocID="{F5EECA11-CBF4-4825-B3A2-B46A46123071}" presName="spaceRect" presStyleCnt="0"/>
      <dgm:spPr/>
    </dgm:pt>
    <dgm:pt modelId="{28CF5EC1-5C9F-4280-9C4D-592460D24E65}" type="pres">
      <dgm:prSet presAssocID="{F5EECA11-CBF4-4825-B3A2-B46A46123071}" presName="parTx" presStyleLbl="revTx" presStyleIdx="1" presStyleCnt="2">
        <dgm:presLayoutVars>
          <dgm:chMax val="0"/>
          <dgm:chPref val="0"/>
        </dgm:presLayoutVars>
      </dgm:prSet>
      <dgm:spPr/>
    </dgm:pt>
  </dgm:ptLst>
  <dgm:cxnLst>
    <dgm:cxn modelId="{C1CBB014-D5A4-43A0-BE62-AA18D6DD107E}" type="presOf" srcId="{BCBDD0CC-8EFB-4C13-813F-140148502B80}" destId="{8D6C945A-BD23-48D7-8F84-A30B54451518}" srcOrd="0" destOrd="0" presId="urn:microsoft.com/office/officeart/2018/2/layout/IconVerticalSolidList"/>
    <dgm:cxn modelId="{13D6F68E-6E73-4FE3-B167-CC323117241C}" srcId="{553012A4-EB5D-49B1-8DDD-6B5A44650AF1}" destId="{F5EECA11-CBF4-4825-B3A2-B46A46123071}" srcOrd="1" destOrd="0" parTransId="{0F98C962-B586-4290-8A65-1435B3BA5BAC}" sibTransId="{79190477-6A57-44BA-8822-5A9B29BB4B9B}"/>
    <dgm:cxn modelId="{1E545EB6-EB5D-4051-BEA7-1F46FB615C4A}" type="presOf" srcId="{553012A4-EB5D-49B1-8DDD-6B5A44650AF1}" destId="{5198952E-0AA4-4D7B-99C0-7B748CA60294}" srcOrd="0" destOrd="0" presId="urn:microsoft.com/office/officeart/2018/2/layout/IconVerticalSolidList"/>
    <dgm:cxn modelId="{AB174BD8-65EE-4B00-BF8A-D08E94AD95E6}" srcId="{553012A4-EB5D-49B1-8DDD-6B5A44650AF1}" destId="{BCBDD0CC-8EFB-4C13-813F-140148502B80}" srcOrd="0" destOrd="0" parTransId="{BBC8FB99-0084-420D-A9E6-D98BE380D67C}" sibTransId="{05774B9A-AB4B-4EE9-8438-E15E5E9EF336}"/>
    <dgm:cxn modelId="{88183DE4-2AAC-42F7-A266-AD8AC34DAF7F}" type="presOf" srcId="{F5EECA11-CBF4-4825-B3A2-B46A46123071}" destId="{28CF5EC1-5C9F-4280-9C4D-592460D24E65}" srcOrd="0" destOrd="0" presId="urn:microsoft.com/office/officeart/2018/2/layout/IconVerticalSolidList"/>
    <dgm:cxn modelId="{EE335398-1597-4294-B943-506AFF0E4D82}" type="presParOf" srcId="{5198952E-0AA4-4D7B-99C0-7B748CA60294}" destId="{421CDB0F-E629-4F88-BD0A-642621159D55}" srcOrd="0" destOrd="0" presId="urn:microsoft.com/office/officeart/2018/2/layout/IconVerticalSolidList"/>
    <dgm:cxn modelId="{36B9B096-66EB-4842-93B5-806DFBE5362F}" type="presParOf" srcId="{421CDB0F-E629-4F88-BD0A-642621159D55}" destId="{5B2F597B-AAC4-405F-8034-284291D531E4}" srcOrd="0" destOrd="0" presId="urn:microsoft.com/office/officeart/2018/2/layout/IconVerticalSolidList"/>
    <dgm:cxn modelId="{2C194BB9-54AE-4925-80E4-9FB3BAB65D49}" type="presParOf" srcId="{421CDB0F-E629-4F88-BD0A-642621159D55}" destId="{C6BF3731-8A1C-4DF5-AAC5-804CDFCDFB16}" srcOrd="1" destOrd="0" presId="urn:microsoft.com/office/officeart/2018/2/layout/IconVerticalSolidList"/>
    <dgm:cxn modelId="{37EF7641-A336-4D7E-80CD-36C0EFC648C3}" type="presParOf" srcId="{421CDB0F-E629-4F88-BD0A-642621159D55}" destId="{CF350567-7005-4ECB-A976-C76A365DA9AB}" srcOrd="2" destOrd="0" presId="urn:microsoft.com/office/officeart/2018/2/layout/IconVerticalSolidList"/>
    <dgm:cxn modelId="{98A87031-333D-444E-A1F8-1B6475DA5852}" type="presParOf" srcId="{421CDB0F-E629-4F88-BD0A-642621159D55}" destId="{8D6C945A-BD23-48D7-8F84-A30B54451518}" srcOrd="3" destOrd="0" presId="urn:microsoft.com/office/officeart/2018/2/layout/IconVerticalSolidList"/>
    <dgm:cxn modelId="{EBD58150-CEC1-4815-85CE-2B530073D0E1}" type="presParOf" srcId="{5198952E-0AA4-4D7B-99C0-7B748CA60294}" destId="{768A79AD-0003-45DF-9D96-18FE8F37ADF6}" srcOrd="1" destOrd="0" presId="urn:microsoft.com/office/officeart/2018/2/layout/IconVerticalSolidList"/>
    <dgm:cxn modelId="{AC5CCC36-D3AD-4514-9B00-32C471931745}" type="presParOf" srcId="{5198952E-0AA4-4D7B-99C0-7B748CA60294}" destId="{E3E72CCC-F8BE-4FF5-A873-F03F39412185}" srcOrd="2" destOrd="0" presId="urn:microsoft.com/office/officeart/2018/2/layout/IconVerticalSolidList"/>
    <dgm:cxn modelId="{A7C78161-AFD5-4CB8-9D36-2833FA0EF63B}" type="presParOf" srcId="{E3E72CCC-F8BE-4FF5-A873-F03F39412185}" destId="{ED42829B-D5C9-43B9-9941-EB98B7B51342}" srcOrd="0" destOrd="0" presId="urn:microsoft.com/office/officeart/2018/2/layout/IconVerticalSolidList"/>
    <dgm:cxn modelId="{5E82D5F8-705C-4AAF-B4C9-912EA49D0F59}" type="presParOf" srcId="{E3E72CCC-F8BE-4FF5-A873-F03F39412185}" destId="{9C2F0DE8-A082-4779-92F1-A6049B9EAEA1}" srcOrd="1" destOrd="0" presId="urn:microsoft.com/office/officeart/2018/2/layout/IconVerticalSolidList"/>
    <dgm:cxn modelId="{312A854E-0061-4E5B-BD89-01A398ECCB69}" type="presParOf" srcId="{E3E72CCC-F8BE-4FF5-A873-F03F39412185}" destId="{82EC57F5-A6EC-4284-857F-9A6E032C2440}" srcOrd="2" destOrd="0" presId="urn:microsoft.com/office/officeart/2018/2/layout/IconVerticalSolidList"/>
    <dgm:cxn modelId="{F0C3F2C8-04F1-45A7-BF4E-81DF2CCD721A}" type="presParOf" srcId="{E3E72CCC-F8BE-4FF5-A873-F03F39412185}" destId="{28CF5EC1-5C9F-4280-9C4D-592460D24E6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2F597B-AAC4-405F-8034-284291D531E4}">
      <dsp:nvSpPr>
        <dsp:cNvPr id="0" name=""/>
        <dsp:cNvSpPr/>
      </dsp:nvSpPr>
      <dsp:spPr>
        <a:xfrm>
          <a:off x="0" y="785514"/>
          <a:ext cx="11018837" cy="14501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BF3731-8A1C-4DF5-AAC5-804CDFCDFB16}">
      <dsp:nvSpPr>
        <dsp:cNvPr id="0" name=""/>
        <dsp:cNvSpPr/>
      </dsp:nvSpPr>
      <dsp:spPr>
        <a:xfrm>
          <a:off x="438679" y="1111805"/>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6C945A-BD23-48D7-8F84-A30B54451518}">
      <dsp:nvSpPr>
        <dsp:cNvPr id="0" name=""/>
        <dsp:cNvSpPr/>
      </dsp:nvSpPr>
      <dsp:spPr>
        <a:xfrm>
          <a:off x="1674959" y="785514"/>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977900">
            <a:lnSpc>
              <a:spcPct val="100000"/>
            </a:lnSpc>
            <a:spcBef>
              <a:spcPct val="0"/>
            </a:spcBef>
            <a:spcAft>
              <a:spcPct val="35000"/>
            </a:spcAft>
            <a:buNone/>
          </a:pPr>
          <a:r>
            <a:rPr lang="en-US" sz="2200" kern="1200" dirty="0">
              <a:cs typeface="Segoe UI Semibold"/>
            </a:rPr>
            <a:t>For each word, there is one numerical representation. They </a:t>
          </a:r>
          <a:r>
            <a:rPr lang="en-US" sz="2200" kern="1200" dirty="0" err="1">
              <a:cs typeface="Segoe UI Semibold"/>
            </a:rPr>
            <a:t>gnore</a:t>
          </a:r>
          <a:r>
            <a:rPr lang="en-US" sz="2200" kern="1200" dirty="0">
              <a:cs typeface="Segoe UI Semibold"/>
            </a:rPr>
            <a:t> the context and cannot handle scenarios of the </a:t>
          </a:r>
          <a:r>
            <a:rPr lang="en-US" sz="2200" kern="1200" dirty="0"/>
            <a:t>same words but with different meanings. </a:t>
          </a:r>
          <a:endParaRPr lang="en-US" sz="2200" kern="1200" dirty="0">
            <a:solidFill>
              <a:srgbClr val="010000"/>
            </a:solidFill>
            <a:latin typeface="Segoe UI Semibold"/>
            <a:cs typeface="Segoe UI Semibold"/>
          </a:endParaRPr>
        </a:p>
      </dsp:txBody>
      <dsp:txXfrm>
        <a:off x="1674959" y="785514"/>
        <a:ext cx="9343878" cy="1450181"/>
      </dsp:txXfrm>
    </dsp:sp>
    <dsp:sp modelId="{ED42829B-D5C9-43B9-9941-EB98B7B51342}">
      <dsp:nvSpPr>
        <dsp:cNvPr id="0" name=""/>
        <dsp:cNvSpPr/>
      </dsp:nvSpPr>
      <dsp:spPr>
        <a:xfrm>
          <a:off x="0" y="2598241"/>
          <a:ext cx="11018837" cy="1450181"/>
        </a:xfrm>
        <a:prstGeom prst="roundRect">
          <a:avLst>
            <a:gd name="adj" fmla="val 10000"/>
          </a:avLst>
        </a:prstGeom>
        <a:solidFill>
          <a:schemeClr val="dk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C2F0DE8-A082-4779-92F1-A6049B9EAEA1}">
      <dsp:nvSpPr>
        <dsp:cNvPr id="0" name=""/>
        <dsp:cNvSpPr/>
      </dsp:nvSpPr>
      <dsp:spPr>
        <a:xfrm>
          <a:off x="438679" y="2924532"/>
          <a:ext cx="797599" cy="79759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CF5EC1-5C9F-4280-9C4D-592460D24E65}">
      <dsp:nvSpPr>
        <dsp:cNvPr id="0" name=""/>
        <dsp:cNvSpPr/>
      </dsp:nvSpPr>
      <dsp:spPr>
        <a:xfrm>
          <a:off x="1674959" y="2598241"/>
          <a:ext cx="9343878" cy="14501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3478" tIns="153478" rIns="153478" bIns="153478" numCol="1" spcCol="1270" anchor="ctr" anchorCtr="0">
          <a:noAutofit/>
        </a:bodyPr>
        <a:lstStyle/>
        <a:p>
          <a:pPr marL="0" lvl="0" indent="0" algn="l" defTabSz="977900">
            <a:lnSpc>
              <a:spcPct val="100000"/>
            </a:lnSpc>
            <a:spcBef>
              <a:spcPct val="0"/>
            </a:spcBef>
            <a:spcAft>
              <a:spcPct val="35000"/>
            </a:spcAft>
            <a:buNone/>
          </a:pPr>
          <a:r>
            <a:rPr lang="en-US" sz="2200" kern="1200" dirty="0"/>
            <a:t> For example, " I went to the  bank for a deposit" and </a:t>
          </a:r>
          <a:r>
            <a:rPr lang="en-US" sz="2200" b="1" kern="1200" dirty="0"/>
            <a:t> </a:t>
          </a:r>
          <a:r>
            <a:rPr lang="en-US" sz="2200" kern="1200" dirty="0"/>
            <a:t>“there is a nice bench on the </a:t>
          </a:r>
          <a:r>
            <a:rPr lang="en-US" sz="2200" u="sng" kern="1200" dirty="0"/>
            <a:t>bank</a:t>
          </a:r>
          <a:r>
            <a:rPr lang="en-US" sz="2200" kern="1200" dirty="0"/>
            <a:t> of the river”.</a:t>
          </a:r>
        </a:p>
      </dsp:txBody>
      <dsp:txXfrm>
        <a:off x="1674959" y="2598241"/>
        <a:ext cx="9343878" cy="145018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2/14/2020 1:57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2/14/2020 1:57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a:prstGeom prst="rect">
            <a:avLst/>
          </a:prstGeom>
        </p:spPr>
      </p:sp>
      <p:sp>
        <p:nvSpPr>
          <p:cNvPr id="3" name="Notes Placeholder 2"/>
          <p:cNvSpPr>
            <a:spLocks noGrp="1"/>
          </p:cNvSpPr>
          <p:nvPr>
            <p:ph type="body" idx="1"/>
          </p:nvPr>
        </p:nvSpPr>
        <p:spPr>
          <a:xfrm>
            <a:off x="685800" y="4343400"/>
            <a:ext cx="5486400" cy="4114800"/>
          </a:xfrm>
          <a:prstGeom prst="rect">
            <a:avLst/>
          </a:prstGeom>
        </p:spPr>
        <p:txBody>
          <a:bodyPr>
            <a:normAutofit/>
          </a:bodyPr>
          <a:lstStyle/>
          <a:p>
            <a:r>
              <a:rPr lang="en-US" sz="900" b="1" kern="1200">
                <a:solidFill>
                  <a:schemeClr val="tx1"/>
                </a:solidFill>
                <a:effectLst/>
                <a:latin typeface="Segoe UI Light" pitchFamily="34" charset="0"/>
                <a:ea typeface="+mn-ea"/>
                <a:cs typeface="+mn-cs"/>
              </a:rPr>
              <a:t>This slide is required. </a:t>
            </a:r>
            <a:r>
              <a:rPr lang="en-US" sz="900" b="1" u="sng" kern="1200">
                <a:solidFill>
                  <a:schemeClr val="tx1"/>
                </a:solidFill>
                <a:effectLst/>
                <a:latin typeface="Segoe UI Light" pitchFamily="34" charset="0"/>
                <a:ea typeface="+mn-ea"/>
                <a:cs typeface="+mn-cs"/>
              </a:rPr>
              <a:t>Do NOT delete</a:t>
            </a:r>
            <a:r>
              <a:rPr lang="en-US" sz="900" b="1" kern="1200">
                <a:solidFill>
                  <a:schemeClr val="tx1"/>
                </a:solidFill>
                <a:effectLst/>
                <a:latin typeface="Segoe UI Light" pitchFamily="34" charset="0"/>
                <a:ea typeface="+mn-ea"/>
                <a:cs typeface="+mn-cs"/>
              </a:rPr>
              <a:t>. This should be the first slide after your Title Slide. </a:t>
            </a:r>
            <a:endParaRPr lang="en-US" sz="900" kern="1200">
              <a:solidFill>
                <a:schemeClr val="tx1"/>
              </a:solidFill>
              <a:effectLst/>
              <a:latin typeface="Segoe UI Light" pitchFamily="34" charset="0"/>
              <a:ea typeface="+mn-ea"/>
              <a:cs typeface="+mn-cs"/>
            </a:endParaRPr>
          </a:p>
          <a:p>
            <a:r>
              <a:rPr lang="en-US" sz="900" kern="1200">
                <a:solidFill>
                  <a:schemeClr val="tx1"/>
                </a:solidFill>
                <a:effectLst/>
                <a:latin typeface="Segoe UI Light" pitchFamily="34" charset="0"/>
                <a:ea typeface="+mn-ea"/>
                <a:cs typeface="+mn-cs"/>
              </a:rPr>
              <a:t> </a:t>
            </a:r>
          </a:p>
          <a:p>
            <a:pPr lvl="1"/>
            <a:r>
              <a:rPr lang="en-US" sz="900" kern="1200">
                <a:solidFill>
                  <a:schemeClr val="tx1"/>
                </a:solidFill>
                <a:effectLst/>
                <a:latin typeface="Segoe UI Light" pitchFamily="34" charset="0"/>
                <a:ea typeface="+mn-ea"/>
                <a:cs typeface="+mn-cs"/>
              </a:rPr>
              <a:t>This slide should describe what your goals are for this session. This information lets your audience know what you are trying to accomplish with your talk or tutorial—</a:t>
            </a:r>
            <a:r>
              <a:rPr lang="en-US" sz="900" kern="1200" err="1">
                <a:solidFill>
                  <a:schemeClr val="tx1"/>
                </a:solidFill>
                <a:effectLst/>
                <a:latin typeface="Segoe UI Light" pitchFamily="34" charset="0"/>
                <a:ea typeface="+mn-ea"/>
                <a:cs typeface="+mn-cs"/>
              </a:rPr>
              <a:t>ie</a:t>
            </a:r>
            <a:r>
              <a:rPr lang="en-US" sz="900" kern="1200">
                <a:solidFill>
                  <a:schemeClr val="tx1"/>
                </a:solidFill>
                <a:effectLst/>
                <a:latin typeface="Segoe UI Light" pitchFamily="34" charset="0"/>
                <a:ea typeface="+mn-ea"/>
                <a:cs typeface="+mn-cs"/>
              </a:rPr>
              <a:t>, what value will attendees get by investing 25 minutes or 2 hours of their time listening to you. </a:t>
            </a:r>
          </a:p>
          <a:p>
            <a:pPr lvl="1"/>
            <a:r>
              <a:rPr lang="en-US" sz="900" b="1" kern="1200">
                <a:solidFill>
                  <a:schemeClr val="tx1"/>
                </a:solidFill>
                <a:effectLst/>
                <a:latin typeface="Segoe UI Light" pitchFamily="34" charset="0"/>
                <a:ea typeface="+mn-ea"/>
                <a:cs typeface="+mn-cs"/>
              </a:rPr>
              <a:t>You should not spend more than 1 minute presenting this slide.</a:t>
            </a:r>
            <a:endParaRPr lang="en-US" sz="900" kern="1200">
              <a:solidFill>
                <a:schemeClr val="tx1"/>
              </a:solidFill>
              <a:effectLst/>
              <a:latin typeface="Segoe UI Light" pitchFamily="34" charset="0"/>
              <a:ea typeface="+mn-ea"/>
              <a:cs typeface="+mn-cs"/>
            </a:endParaRPr>
          </a:p>
          <a:p>
            <a:pPr lvl="1"/>
            <a:r>
              <a:rPr lang="en-US" sz="900" b="1" kern="1200">
                <a:solidFill>
                  <a:schemeClr val="tx1"/>
                </a:solidFill>
                <a:effectLst/>
                <a:latin typeface="Segoe UI Light" pitchFamily="34" charset="0"/>
                <a:ea typeface="+mn-ea"/>
                <a:cs typeface="+mn-cs"/>
              </a:rPr>
              <a:t>General examples of session goals </a:t>
            </a:r>
            <a:r>
              <a:rPr lang="en-US" sz="900" b="1" i="1" kern="1200">
                <a:solidFill>
                  <a:schemeClr val="tx1"/>
                </a:solidFill>
                <a:effectLst/>
                <a:latin typeface="Segoe UI Light" pitchFamily="34" charset="0"/>
                <a:ea typeface="+mn-ea"/>
                <a:cs typeface="+mn-cs"/>
              </a:rPr>
              <a:t>could</a:t>
            </a:r>
            <a:r>
              <a:rPr lang="en-US" sz="900" b="1" kern="1200">
                <a:solidFill>
                  <a:schemeClr val="tx1"/>
                </a:solidFill>
                <a:effectLst/>
                <a:latin typeface="Segoe UI Light" pitchFamily="34" charset="0"/>
                <a:ea typeface="+mn-ea"/>
                <a:cs typeface="+mn-cs"/>
              </a:rPr>
              <a:t> be (you will have to create your own specific goals):</a:t>
            </a:r>
            <a:endParaRPr lang="en-US" sz="900" kern="1200">
              <a:solidFill>
                <a:schemeClr val="tx1"/>
              </a:solidFill>
              <a:effectLst/>
              <a:latin typeface="Segoe UI Light" pitchFamily="34" charset="0"/>
              <a:ea typeface="+mn-ea"/>
              <a:cs typeface="+mn-cs"/>
            </a:endParaRPr>
          </a:p>
          <a:p>
            <a:pPr lvl="2"/>
            <a:r>
              <a:rPr lang="en-US" sz="900" kern="1200">
                <a:solidFill>
                  <a:schemeClr val="tx1"/>
                </a:solidFill>
                <a:effectLst/>
                <a:latin typeface="Segoe UI Light" pitchFamily="34" charset="0"/>
                <a:ea typeface="+mn-ea"/>
                <a:cs typeface="+mn-cs"/>
              </a:rPr>
              <a:t>Introduce a new technique or approach to solve a customer problem</a:t>
            </a:r>
          </a:p>
          <a:p>
            <a:pPr lvl="2"/>
            <a:r>
              <a:rPr lang="en-US" sz="900" kern="1200">
                <a:solidFill>
                  <a:schemeClr val="tx1"/>
                </a:solidFill>
                <a:effectLst/>
                <a:latin typeface="Segoe UI Light" pitchFamily="34" charset="0"/>
                <a:ea typeface="+mn-ea"/>
                <a:cs typeface="+mn-cs"/>
              </a:rPr>
              <a:t>Compare two approaches and explain why one is superior</a:t>
            </a:r>
          </a:p>
          <a:p>
            <a:pPr lvl="2"/>
            <a:r>
              <a:rPr lang="en-US" sz="900" kern="1200">
                <a:solidFill>
                  <a:schemeClr val="tx1"/>
                </a:solidFill>
                <a:effectLst/>
                <a:latin typeface="Segoe UI Light" pitchFamily="34" charset="0"/>
                <a:ea typeface="+mn-ea"/>
                <a:cs typeface="+mn-cs"/>
              </a:rPr>
              <a:t>Describe a project and the learnings that audience members can apply from it</a:t>
            </a:r>
          </a:p>
          <a:p>
            <a:pPr lvl="2"/>
            <a:r>
              <a:rPr lang="en-US" sz="900" kern="1200">
                <a:solidFill>
                  <a:schemeClr val="tx1"/>
                </a:solidFill>
                <a:effectLst/>
                <a:latin typeface="Segoe UI Light" pitchFamily="34" charset="0"/>
                <a:ea typeface="+mn-ea"/>
                <a:cs typeface="+mn-cs"/>
              </a:rPr>
              <a:t>Teach audience members how to use a specific technology</a:t>
            </a:r>
          </a:p>
        </p:txBody>
      </p:sp>
      <p:sp>
        <p:nvSpPr>
          <p:cNvPr id="4" name="Date Placeholder 3"/>
          <p:cNvSpPr>
            <a:spLocks noGrp="1"/>
          </p:cNvSpPr>
          <p:nvPr>
            <p:ph type="dt" idx="10"/>
          </p:nvPr>
        </p:nvSpPr>
        <p:spPr>
          <a:xfrm>
            <a:off x="3884613" y="0"/>
            <a:ext cx="2971800" cy="457200"/>
          </a:xfrm>
          <a:prstGeom prst="rect">
            <a:avLst/>
          </a:prstGeom>
        </p:spPr>
        <p:txBody>
          <a:bodyPr/>
          <a:lstStyle/>
          <a:p>
            <a:fld id="{EA2B2ED8-C573-45EF-BF68-CEC19505703A}" type="datetime8">
              <a:rPr lang="en-US" smtClean="0"/>
              <a:t>2/14/2020 1:57 PM</a:t>
            </a:fld>
            <a:endParaRPr lang="en-US"/>
          </a:p>
        </p:txBody>
      </p:sp>
      <p:sp>
        <p:nvSpPr>
          <p:cNvPr id="7" name="Slide Number Placeholder 6"/>
          <p:cNvSpPr>
            <a:spLocks noGrp="1"/>
          </p:cNvSpPr>
          <p:nvPr>
            <p:ph type="sldNum" sz="quarter" idx="12"/>
          </p:nvPr>
        </p:nvSpPr>
        <p:spPr>
          <a:xfrm>
            <a:off x="6172199" y="8685213"/>
            <a:ext cx="684213" cy="457200"/>
          </a:xfrm>
          <a:prstGeom prst="rect">
            <a:avLst/>
          </a:prstGeom>
        </p:spPr>
        <p:txBody>
          <a:bodyPr/>
          <a:lstStyle/>
          <a:p>
            <a:fld id="{8B263312-38AA-4E1E-B2B5-0F8F122B24FE}" type="slidenum">
              <a:rPr lang="en-US" smtClean="0"/>
              <a:pPr/>
              <a:t>1</a:t>
            </a:fld>
            <a:endParaRPr lang="en-US"/>
          </a:p>
        </p:txBody>
      </p:sp>
      <p:sp>
        <p:nvSpPr>
          <p:cNvPr id="6" name="Footer Placeholder 5"/>
          <p:cNvSpPr>
            <a:spLocks noGrp="1"/>
          </p:cNvSpPr>
          <p:nvPr>
            <p:ph type="ftr" sz="quarter" idx="13"/>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r>
              <a:rPr lang="en-US"/>
              <a:t>Machine Learning, Analytics, &amp; Data Science Conference</a:t>
            </a:r>
          </a:p>
        </p:txBody>
      </p:sp>
    </p:spTree>
    <p:extLst>
      <p:ext uri="{BB962C8B-B14F-4D97-AF65-F5344CB8AC3E}">
        <p14:creationId xmlns:p14="http://schemas.microsoft.com/office/powerpoint/2010/main" val="357150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9427A7F7-BB1E-479D-AFAA-B52F4D0C99F2}"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2/14/2020 5:06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5851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E2F19A73-88F5-4B80-A929-CF8E66EE5449}" type="datetime8">
              <a:rPr lang="en-US" smtClean="0"/>
              <a:t>2/14/2020 1:57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718343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2/14/2020 1:57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623391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2.emf"/></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r>
              <a:rPr lang="en-US"/>
              <a:t>Click to edit </a:t>
            </a:r>
            <a:br>
              <a:rPr lang="en-US"/>
            </a:br>
            <a:r>
              <a:rPr lang="en-US"/>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a:t>EVENT DATE</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13152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4BCC6-7CED-47BE-A658-B96AD0975FCD}"/>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2" name="Rectangle 1">
            <a:extLst>
              <a:ext uri="{FF2B5EF4-FFF2-40B4-BE49-F238E27FC236}">
                <a16:creationId xmlns:a16="http://schemas.microsoft.com/office/drawing/2014/main" id="{7BB675B3-FE5B-4465-BFF0-9B19F834F03F}"/>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2862134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B78E1-69AA-4346-ABA6-5ED33BEAE92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29CD9D-648D-49F0-8236-F2397261C2B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DAE0C6-EFAC-4B18-959F-1893ED79E091}"/>
              </a:ext>
            </a:extLst>
          </p:cNvPr>
          <p:cNvSpPr>
            <a:spLocks noGrp="1"/>
          </p:cNvSpPr>
          <p:nvPr>
            <p:ph type="dt" sz="half" idx="10"/>
          </p:nvPr>
        </p:nvSpPr>
        <p:spPr/>
        <p:txBody>
          <a:bodyPr/>
          <a:lstStyle/>
          <a:p>
            <a:fld id="{27665BBC-D5A7-4F1F-8DE0-80E6EC6F4BCA}" type="datetimeFigureOut">
              <a:rPr lang="en-US" smtClean="0"/>
              <a:t>2/14/2020</a:t>
            </a:fld>
            <a:endParaRPr lang="en-US"/>
          </a:p>
        </p:txBody>
      </p:sp>
      <p:sp>
        <p:nvSpPr>
          <p:cNvPr id="5" name="Footer Placeholder 4">
            <a:extLst>
              <a:ext uri="{FF2B5EF4-FFF2-40B4-BE49-F238E27FC236}">
                <a16:creationId xmlns:a16="http://schemas.microsoft.com/office/drawing/2014/main" id="{BA326ED3-3F92-440C-907D-0E5937A12B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6D2EF6-F031-4505-9068-F32317FFDC36}"/>
              </a:ext>
            </a:extLst>
          </p:cNvPr>
          <p:cNvSpPr>
            <a:spLocks noGrp="1"/>
          </p:cNvSpPr>
          <p:nvPr>
            <p:ph type="sldNum" sz="quarter" idx="12"/>
          </p:nvPr>
        </p:nvSpPr>
        <p:spPr/>
        <p:txBody>
          <a:bodyPr/>
          <a:lstStyle/>
          <a:p>
            <a:fld id="{DB8EBB71-4FD4-4410-8010-023FE2CBDDF1}" type="slidenum">
              <a:rPr lang="en-US" smtClean="0"/>
              <a:t>‹#›</a:t>
            </a:fld>
            <a:endParaRPr lang="en-US"/>
          </a:p>
        </p:txBody>
      </p:sp>
    </p:spTree>
    <p:extLst>
      <p:ext uri="{BB962C8B-B14F-4D97-AF65-F5344CB8AC3E}">
        <p14:creationId xmlns:p14="http://schemas.microsoft.com/office/powerpoint/2010/main" val="377881379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7" name="Picture 6">
            <a:extLst>
              <a:ext uri="{FF2B5EF4-FFF2-40B4-BE49-F238E27FC236}">
                <a16:creationId xmlns:a16="http://schemas.microsoft.com/office/drawing/2014/main" id="{832DFEEB-2F28-45D6-A81A-F2B79C593887}"/>
              </a:ext>
            </a:extLst>
          </p:cNvPr>
          <p:cNvPicPr>
            <a:picLocks noChangeAspect="1"/>
          </p:cNvPicPr>
          <p:nvPr userDrawn="1"/>
        </p:nvPicPr>
        <p:blipFill>
          <a:blip r:embed="rId3"/>
          <a:stretch>
            <a:fillRect/>
          </a:stretch>
        </p:blipFill>
        <p:spPr bwMode="ltGray">
          <a:xfrm>
            <a:off x="865" y="2413144"/>
            <a:ext cx="12190271" cy="2031711"/>
          </a:xfrm>
          <a:prstGeom prst="rect">
            <a:avLst/>
          </a:prstGeom>
        </p:spPr>
      </p:pic>
      <p:pic>
        <p:nvPicPr>
          <p:cNvPr id="8" name="Picture 7">
            <a:extLst>
              <a:ext uri="{FF2B5EF4-FFF2-40B4-BE49-F238E27FC236}">
                <a16:creationId xmlns:a16="http://schemas.microsoft.com/office/drawing/2014/main" id="{C2A8E158-1DB8-4576-BD9E-5CFB55056A77}"/>
              </a:ext>
            </a:extLst>
          </p:cNvPr>
          <p:cNvPicPr>
            <a:picLocks noChangeAspect="1"/>
          </p:cNvPicPr>
          <p:nvPr userDrawn="1"/>
        </p:nvPicPr>
        <p:blipFill>
          <a:blip r:embed="rId4"/>
          <a:stretch>
            <a:fillRect/>
          </a:stretch>
        </p:blipFill>
        <p:spPr bwMode="black">
          <a:xfrm>
            <a:off x="584200" y="2785821"/>
            <a:ext cx="2047742" cy="545115"/>
          </a:xfrm>
          <a:prstGeom prst="rect">
            <a:avLst/>
          </a:prstGeom>
        </p:spPr>
      </p:pic>
      <p:sp>
        <p:nvSpPr>
          <p:cNvPr id="10" name="Title 1">
            <a:extLst>
              <a:ext uri="{FF2B5EF4-FFF2-40B4-BE49-F238E27FC236}">
                <a16:creationId xmlns:a16="http://schemas.microsoft.com/office/drawing/2014/main" id="{9E903B98-53C7-48B6-8CD4-AA3BFFDCB082}"/>
              </a:ext>
            </a:extLst>
          </p:cNvPr>
          <p:cNvSpPr>
            <a:spLocks noGrp="1"/>
          </p:cNvSpPr>
          <p:nvPr>
            <p:ph type="title" hasCustomPrompt="1"/>
          </p:nvPr>
        </p:nvSpPr>
        <p:spPr>
          <a:xfrm>
            <a:off x="584200" y="3518967"/>
            <a:ext cx="5199695" cy="715581"/>
          </a:xfrm>
        </p:spPr>
        <p:txBody>
          <a:bodyPr/>
          <a:lstStyle>
            <a:lvl1pPr>
              <a:lnSpc>
                <a:spcPct val="110000"/>
              </a:lnSpc>
              <a:defRPr lang="en-US" sz="2200" b="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r>
              <a:rPr lang="en-US"/>
              <a:t>Click to edit </a:t>
            </a:r>
            <a:br>
              <a:rPr lang="en-US"/>
            </a:br>
            <a:r>
              <a:rPr lang="en-US"/>
              <a:t>event title</a:t>
            </a:r>
          </a:p>
        </p:txBody>
      </p:sp>
      <p:sp>
        <p:nvSpPr>
          <p:cNvPr id="11" name="Text Placeholder 8">
            <a:extLst>
              <a:ext uri="{FF2B5EF4-FFF2-40B4-BE49-F238E27FC236}">
                <a16:creationId xmlns:a16="http://schemas.microsoft.com/office/drawing/2014/main" id="{8C439D4F-D913-4477-823A-9813F553D3ED}"/>
              </a:ext>
            </a:extLst>
          </p:cNvPr>
          <p:cNvSpPr>
            <a:spLocks noGrp="1"/>
          </p:cNvSpPr>
          <p:nvPr>
            <p:ph type="body" sz="quarter" idx="10" hasCustomPrompt="1"/>
          </p:nvPr>
        </p:nvSpPr>
        <p:spPr>
          <a:xfrm>
            <a:off x="6367230" y="3895994"/>
            <a:ext cx="5240570" cy="338554"/>
          </a:xfrm>
        </p:spPr>
        <p:txBody>
          <a:bodyPr/>
          <a:lstStyle>
            <a:lvl1pPr marL="0" indent="0" algn="r">
              <a:buNone/>
              <a:defRPr lang="en-US" sz="2200" kern="1200" cap="all" baseline="0" dirty="0">
                <a:gradFill>
                  <a:gsLst>
                    <a:gs pos="2917">
                      <a:srgbClr val="FFFFFF"/>
                    </a:gs>
                    <a:gs pos="30000">
                      <a:srgbClr val="FFFFFF"/>
                    </a:gs>
                  </a:gsLst>
                  <a:lin ang="5400000" scaled="0"/>
                </a:gradFill>
                <a:latin typeface="+mn-lt"/>
                <a:ea typeface="+mn-ea"/>
                <a:cs typeface="Segoe UI Semilight" panose="020B0402040204020203" pitchFamily="34" charset="0"/>
              </a:defRPr>
            </a:lvl1pPr>
          </a:lstStyle>
          <a:p>
            <a:pPr lvl="0"/>
            <a:r>
              <a:rPr lang="en-US"/>
              <a:t>EVENT DATE</a:t>
            </a:r>
          </a:p>
        </p:txBody>
      </p:sp>
    </p:spTree>
    <p:extLst>
      <p:ext uri="{BB962C8B-B14F-4D97-AF65-F5344CB8AC3E}">
        <p14:creationId xmlns:p14="http://schemas.microsoft.com/office/powerpoint/2010/main" val="31432471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lide ">
    <p:bg>
      <p:bgRef idx="1001">
        <a:schemeClr val="bg1"/>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D9C0C0D-87F1-4DC3-AE72-31DB9E3613DC}"/>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8" name="Rectangle 7">
            <a:extLst>
              <a:ext uri="{FF2B5EF4-FFF2-40B4-BE49-F238E27FC236}">
                <a16:creationId xmlns:a16="http://schemas.microsoft.com/office/drawing/2014/main" id="{D1AC4E3B-5C51-41FA-801E-F3694A6FA4B5}"/>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931517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C79569F-D3C1-4AED-AC7E-8F24C1CD4203}"/>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6" name="Rectangle 5">
            <a:extLst>
              <a:ext uri="{FF2B5EF4-FFF2-40B4-BE49-F238E27FC236}">
                <a16:creationId xmlns:a16="http://schemas.microsoft.com/office/drawing/2014/main" id="{43DF2D82-BC63-4876-A41E-EA4A643D35AD}"/>
              </a:ext>
            </a:extLst>
          </p:cNvPr>
          <p:cNvSpPr/>
          <p:nvPr userDrawn="1"/>
        </p:nvSpPr>
        <p:spPr bwMode="auto">
          <a:xfrm>
            <a:off x="1" y="0"/>
            <a:ext cx="12186904" cy="6858000"/>
          </a:xfrm>
          <a:prstGeom prst="rect">
            <a:avLst/>
          </a:prstGeom>
          <a:gradFill flip="none" rotWithShape="1">
            <a:gsLst>
              <a:gs pos="8000">
                <a:schemeClr val="bg1"/>
              </a:gs>
              <a:gs pos="50000">
                <a:schemeClr val="bg1">
                  <a:alpha val="0"/>
                </a:schemeClr>
              </a:gs>
            </a:gsLst>
            <a:lin ang="2700000" scaled="1"/>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Picture Placeholder">
            <a:extLst>
              <a:ext uri="{FF2B5EF4-FFF2-40B4-BE49-F238E27FC236}">
                <a16:creationId xmlns:a16="http://schemas.microsoft.com/office/drawing/2014/main" id="{3F6DDB65-3443-4048-91DE-D68C16A83807}"/>
              </a:ext>
            </a:extLst>
          </p:cNvPr>
          <p:cNvSpPr>
            <a:spLocks noGrp="1"/>
          </p:cNvSpPr>
          <p:nvPr>
            <p:ph type="pic" sz="quarter" idx="11" hasCustomPrompt="1"/>
          </p:nvPr>
        </p:nvSpPr>
        <p:spPr bwMode="gray">
          <a:xfrm>
            <a:off x="5334000" y="0"/>
            <a:ext cx="6858000" cy="6858000"/>
          </a:xfrm>
          <a:pattFill prst="dotGrid">
            <a:fgClr>
              <a:schemeClr val="tx1">
                <a:lumMod val="10000"/>
                <a:lumOff val="90000"/>
              </a:schemeClr>
            </a:fgClr>
            <a:bgClr>
              <a:schemeClr val="bg1"/>
            </a:bgClr>
          </a:pattFill>
        </p:spPr>
        <p:txBody>
          <a:bodyPr lIns="0" tIns="2011680" rIns="0" anchor="t" anchorCtr="0">
            <a:noAutofit/>
          </a:bodyPr>
          <a:lstStyle>
            <a:lvl1pPr marL="0" indent="0" algn="ctr">
              <a:lnSpc>
                <a:spcPct val="100000"/>
              </a:lnSpc>
              <a:buNone/>
              <a:defRPr sz="1600" b="1">
                <a:solidFill>
                  <a:schemeClr val="tx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4167887"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9023746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71500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35506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720063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8775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70335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3620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53202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870913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4177086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0886076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895776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762184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087006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8337927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79859804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849655"/>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09991078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Tree>
    <p:extLst>
      <p:ext uri="{BB962C8B-B14F-4D97-AF65-F5344CB8AC3E}">
        <p14:creationId xmlns:p14="http://schemas.microsoft.com/office/powerpoint/2010/main" val="372538993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67898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769323-1BEB-4120-81D6-CF4C467A047A}"/>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30519">
                      <a:srgbClr val="FFFFFF"/>
                    </a:gs>
                    <a:gs pos="51000">
                      <a:srgbClr val="FFFFFF"/>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4370002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503E5E-C5C8-4A61-A03D-F2F3D947FEA8}"/>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bright="-20000"/>
                    </a14:imgEffect>
                  </a14:imgLayer>
                </a14:imgProps>
              </a:ext>
            </a:extLst>
          </a:blip>
          <a:stretch>
            <a:fillRect/>
          </a:stretch>
        </p:blipFill>
        <p:spPr bwMode="ltGray">
          <a:xfrm flipH="1">
            <a:off x="5095" y="1825"/>
            <a:ext cx="12181810" cy="6854348"/>
          </a:xfrm>
          <a:prstGeom prst="rect">
            <a:avLst/>
          </a:prstGeom>
        </p:spPr>
      </p:pic>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FFFF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57236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188136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94096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5656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215802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25847193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474036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_Title Slide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D54BCC6-7CED-47BE-A658-B96AD0975FCD}"/>
              </a:ext>
            </a:extLst>
          </p:cNvPr>
          <p:cNvPicPr>
            <a:picLocks noChangeAspect="1"/>
          </p:cNvPicPr>
          <p:nvPr userDrawn="1"/>
        </p:nvPicPr>
        <p:blipFill>
          <a:blip r:embed="rId2">
            <a:alphaModFix amt="78000"/>
            <a:extLst>
              <a:ext uri="{BEBA8EAE-BF5A-486C-A8C5-ECC9F3942E4B}">
                <a14:imgProps xmlns:a14="http://schemas.microsoft.com/office/drawing/2010/main">
                  <a14:imgLayer r:embed="rId3">
                    <a14:imgEffect>
                      <a14:sharpenSoften amount="-20000"/>
                    </a14:imgEffect>
                    <a14:imgEffect>
                      <a14:saturation sat="85000"/>
                    </a14:imgEffect>
                    <a14:imgEffect>
                      <a14:brightnessContrast bright="5000" contrast="-10000"/>
                    </a14:imgEffect>
                  </a14:imgLayer>
                </a14:imgProps>
              </a:ext>
            </a:extLst>
          </a:blip>
          <a:stretch>
            <a:fillRect/>
          </a:stretch>
        </p:blipFill>
        <p:spPr bwMode="ltGray">
          <a:xfrm>
            <a:off x="5095" y="1825"/>
            <a:ext cx="12181810" cy="6854348"/>
          </a:xfrm>
          <a:prstGeom prst="rect">
            <a:avLst/>
          </a:prstGeom>
        </p:spPr>
      </p:pic>
      <p:sp>
        <p:nvSpPr>
          <p:cNvPr id="2" name="Rectangle 1">
            <a:extLst>
              <a:ext uri="{FF2B5EF4-FFF2-40B4-BE49-F238E27FC236}">
                <a16:creationId xmlns:a16="http://schemas.microsoft.com/office/drawing/2014/main" id="{7BB675B3-FE5B-4465-BFF0-9B19F834F03F}"/>
              </a:ext>
            </a:extLst>
          </p:cNvPr>
          <p:cNvSpPr/>
          <p:nvPr userDrawn="1"/>
        </p:nvSpPr>
        <p:spPr bwMode="auto">
          <a:xfrm>
            <a:off x="1" y="1825"/>
            <a:ext cx="12191999" cy="6858000"/>
          </a:xfrm>
          <a:prstGeom prst="rect">
            <a:avLst/>
          </a:prstGeom>
          <a:gradFill flip="none" rotWithShape="1">
            <a:gsLst>
              <a:gs pos="0">
                <a:schemeClr val="bg1"/>
              </a:gs>
              <a:gs pos="72000">
                <a:schemeClr val="bg1">
                  <a:alpha val="0"/>
                </a:schemeClr>
              </a:gs>
            </a:gsLst>
            <a:lin ang="4800000" scaled="0"/>
            <a:tileRect/>
          </a:gradFill>
          <a:ln>
            <a:noFill/>
          </a:ln>
        </p:spPr>
        <p:style>
          <a:lnRef idx="0">
            <a:scrgbClr r="0" g="0" b="0"/>
          </a:lnRef>
          <a:fillRef idx="0">
            <a:scrgbClr r="0" g="0" b="0"/>
          </a:fillRef>
          <a:effectRef idx="0">
            <a:scrgbClr r="0" g="0" b="0"/>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4"/>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501027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image" Target="../media/image1.emf"/><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theme" Target="../theme/theme2.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4"/>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610" r:id="rId1"/>
    <p:sldLayoutId id="2147484788" r:id="rId2"/>
    <p:sldLayoutId id="2147484609" r:id="rId3"/>
    <p:sldLayoutId id="2147484710" r:id="rId4"/>
    <p:sldLayoutId id="2147484240" r:id="rId5"/>
    <p:sldLayoutId id="2147484736" r:id="rId6"/>
    <p:sldLayoutId id="2147484474" r:id="rId7"/>
    <p:sldLayoutId id="2147484639" r:id="rId8"/>
    <p:sldLayoutId id="2147484603" r:id="rId9"/>
    <p:sldLayoutId id="2147484751" r:id="rId10"/>
    <p:sldLayoutId id="2147484752" r:id="rId11"/>
    <p:sldLayoutId id="2147484777" r:id="rId12"/>
    <p:sldLayoutId id="2147484778" r:id="rId13"/>
    <p:sldLayoutId id="2147484779" r:id="rId14"/>
    <p:sldLayoutId id="2147484780" r:id="rId15"/>
    <p:sldLayoutId id="2147484781" r:id="rId16"/>
    <p:sldLayoutId id="2147484782" r:id="rId17"/>
    <p:sldLayoutId id="2147484783" r:id="rId18"/>
    <p:sldLayoutId id="2147484784" r:id="rId19"/>
    <p:sldLayoutId id="2147484785" r:id="rId20"/>
    <p:sldLayoutId id="2147484786" r:id="rId21"/>
    <p:sldLayoutId id="2147484787" r:id="rId22"/>
    <p:sldLayoutId id="2147484249" r:id="rId23"/>
    <p:sldLayoutId id="2147484584" r:id="rId24"/>
    <p:sldLayoutId id="2147484583" r:id="rId25"/>
    <p:sldLayoutId id="2147484671" r:id="rId26"/>
    <p:sldLayoutId id="2147484673" r:id="rId27"/>
    <p:sldLayoutId id="2147484585" r:id="rId28"/>
    <p:sldLayoutId id="2147484299" r:id="rId29"/>
    <p:sldLayoutId id="2147484263" r:id="rId30"/>
    <p:sldLayoutId id="2147484789" r:id="rId31"/>
    <p:sldLayoutId id="2147484790"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67420880"/>
      </p:ext>
    </p:extLst>
  </p:cSld>
  <p:clrMap bg1="lt1" tx1="dk1" bg2="lt2" tx2="dk2" accent1="accent1" accent2="accent2" accent3="accent3" accent4="accent4" accent5="accent5" accent6="accent6" hlink="hlink" folHlink="folHlink"/>
  <p:sldLayoutIdLst>
    <p:sldLayoutId id="2147484792" r:id="rId1"/>
    <p:sldLayoutId id="2147484793" r:id="rId2"/>
    <p:sldLayoutId id="2147484794" r:id="rId3"/>
    <p:sldLayoutId id="2147484795" r:id="rId4"/>
    <p:sldLayoutId id="2147484796" r:id="rId5"/>
    <p:sldLayoutId id="2147484797" r:id="rId6"/>
    <p:sldLayoutId id="2147484798" r:id="rId7"/>
    <p:sldLayoutId id="2147484799" r:id="rId8"/>
    <p:sldLayoutId id="2147484800" r:id="rId9"/>
    <p:sldLayoutId id="2147484801" r:id="rId10"/>
    <p:sldLayoutId id="2147484802" r:id="rId11"/>
    <p:sldLayoutId id="2147484803" r:id="rId12"/>
    <p:sldLayoutId id="2147484804" r:id="rId13"/>
    <p:sldLayoutId id="2147484805" r:id="rId14"/>
    <p:sldLayoutId id="2147484806" r:id="rId15"/>
    <p:sldLayoutId id="2147484807" r:id="rId16"/>
    <p:sldLayoutId id="2147484808" r:id="rId17"/>
    <p:sldLayoutId id="2147484809" r:id="rId18"/>
    <p:sldLayoutId id="2147484810" r:id="rId19"/>
    <p:sldLayoutId id="2147484811" r:id="rId20"/>
    <p:sldLayoutId id="2147484812" r:id="rId21"/>
    <p:sldLayoutId id="2147484813" r:id="rId22"/>
    <p:sldLayoutId id="2147484814" r:id="rId23"/>
    <p:sldLayoutId id="2147484815" r:id="rId24"/>
    <p:sldLayoutId id="2147484816" r:id="rId25"/>
    <p:sldLayoutId id="2147484817" r:id="rId26"/>
    <p:sldLayoutId id="2147484818" r:id="rId27"/>
    <p:sldLayoutId id="2147484819" r:id="rId28"/>
    <p:sldLayoutId id="2147484820" r:id="rId29"/>
    <p:sldLayoutId id="2147484821" r:id="rId30"/>
    <p:sldLayoutId id="2147484822" r:id="rId3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web.stanford.edu/class/linguist289/luhn57.pdf" TargetMode="External"/><Relationship Id="rId7" Type="http://schemas.openxmlformats.org/officeDocument/2006/relationships/hyperlink" Target="https://arxiv.org/abs/1706.03762" TargetMode="External"/><Relationship Id="rId2" Type="http://schemas.openxmlformats.org/officeDocument/2006/relationships/notesSlide" Target="../notesSlides/notesSlide4.xml"/><Relationship Id="rId1" Type="http://schemas.openxmlformats.org/officeDocument/2006/relationships/slideLayout" Target="../slideLayouts/slideLayout32.xml"/><Relationship Id="rId6" Type="http://schemas.openxmlformats.org/officeDocument/2006/relationships/hyperlink" Target="https://arxiv.org/abs/1607.04606" TargetMode="External"/><Relationship Id="rId5" Type="http://schemas.openxmlformats.org/officeDocument/2006/relationships/hyperlink" Target="https://en.wikipedia.org/wiki/Advances_in_Neural_Information_Processing_Systems" TargetMode="External"/><Relationship Id="rId4" Type="http://schemas.openxmlformats.org/officeDocument/2006/relationships/hyperlink" Target="https://en.wikipedia.org/wiki/Karen_Sp%C3%A4rck_Jone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5" Type="http://schemas.openxmlformats.org/officeDocument/2006/relationships/image" Target="../media/image17.emf"/><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88263" y="585788"/>
            <a:ext cx="3183637" cy="5683250"/>
          </a:xfrm>
          <a:prstGeom prst="rect">
            <a:avLst/>
          </a:prstGeom>
        </p:spPr>
        <p:txBody>
          <a:bodyPr wrap="square" anchor="ctr">
            <a:normAutofit/>
          </a:bodyPr>
          <a:lstStyle/>
          <a:p>
            <a:r>
              <a:rPr lang="en-US"/>
              <a:t>Session goals</a:t>
            </a:r>
            <a:br>
              <a:rPr lang="en-US"/>
            </a:br>
            <a:endParaRPr lang="en-US"/>
          </a:p>
        </p:txBody>
      </p:sp>
      <p:sp>
        <p:nvSpPr>
          <p:cNvPr id="3" name="Text Placeholder 2"/>
          <p:cNvSpPr>
            <a:spLocks noGrp="1"/>
          </p:cNvSpPr>
          <p:nvPr>
            <p:ph type="body" sz="quarter" idx="10"/>
          </p:nvPr>
        </p:nvSpPr>
        <p:spPr>
          <a:xfrm>
            <a:off x="4934079" y="1663412"/>
            <a:ext cx="6669658" cy="4852060"/>
          </a:xfrm>
          <a:prstGeom prst="rect">
            <a:avLst/>
          </a:prstGeom>
        </p:spPr>
        <p:txBody>
          <a:bodyPr vert="horz" wrap="square" lIns="0" tIns="0" rIns="0" bIns="0" rtlCol="0" anchor="ctr">
            <a:normAutofit/>
          </a:bodyPr>
          <a:lstStyle/>
          <a:p>
            <a:r>
              <a:rPr lang="en-US" sz="2800" dirty="0">
                <a:cs typeface="Segoe UI"/>
              </a:rPr>
              <a:t>Session goal 1 (Theoretical Tutorial)</a:t>
            </a:r>
          </a:p>
          <a:p>
            <a:pPr marL="942975" lvl="2" indent="-285750">
              <a:buFont typeface="Wingdings"/>
              <a:buChar char=""/>
            </a:pPr>
            <a:r>
              <a:rPr lang="en-US" sz="2000" dirty="0">
                <a:ea typeface="+mn-lt"/>
                <a:cs typeface="+mn-lt"/>
              </a:rPr>
              <a:t>Overview key steps of a NLP project. </a:t>
            </a:r>
          </a:p>
          <a:p>
            <a:pPr marL="942975" lvl="2" indent="-285750">
              <a:buFont typeface="Wingdings"/>
              <a:buChar char=""/>
            </a:pPr>
            <a:r>
              <a:rPr lang="en-US" sz="2000" dirty="0">
                <a:ea typeface="+mn-lt"/>
                <a:cs typeface="+mn-lt"/>
              </a:rPr>
              <a:t>Data Preprocessing </a:t>
            </a:r>
          </a:p>
          <a:p>
            <a:pPr marL="942975" lvl="2" indent="-285750">
              <a:buFont typeface="Wingdings"/>
              <a:buChar char=""/>
            </a:pPr>
            <a:r>
              <a:rPr lang="en-US" sz="2000" dirty="0">
                <a:ea typeface="+mn-lt"/>
                <a:cs typeface="+mn-lt"/>
              </a:rPr>
              <a:t>TFIDF</a:t>
            </a:r>
          </a:p>
          <a:p>
            <a:pPr marL="942975" lvl="2" indent="-285750">
              <a:buFont typeface="Wingdings"/>
              <a:buChar char=""/>
            </a:pPr>
            <a:r>
              <a:rPr lang="en-US" sz="2000" dirty="0">
                <a:ea typeface="+mn-lt"/>
                <a:cs typeface="+mn-lt"/>
              </a:rPr>
              <a:t>Word2vec, doc2vec</a:t>
            </a:r>
          </a:p>
          <a:p>
            <a:pPr marL="942975" lvl="2" indent="-285750">
              <a:buFont typeface="Wingdings"/>
              <a:buChar char=""/>
            </a:pPr>
            <a:r>
              <a:rPr lang="en-US" sz="2000" dirty="0">
                <a:cs typeface="Segoe UI"/>
              </a:rPr>
              <a:t>Transformer based text generator</a:t>
            </a:r>
          </a:p>
          <a:p>
            <a:r>
              <a:rPr lang="en-US" dirty="0">
                <a:cs typeface="Segoe UI"/>
              </a:rPr>
              <a:t>Session goal 2 (Lab session)</a:t>
            </a:r>
          </a:p>
          <a:p>
            <a:pPr marL="442595" lvl="3"/>
            <a:r>
              <a:rPr lang="en-US" sz="1800" b="1" dirty="0">
                <a:solidFill>
                  <a:schemeClr val="accent1"/>
                </a:solidFill>
                <a:cs typeface="Segoe UI"/>
              </a:rPr>
              <a:t>NLP Classification </a:t>
            </a:r>
          </a:p>
          <a:p>
            <a:pPr marL="442595" lvl="3"/>
            <a:r>
              <a:rPr lang="en-US" sz="1800" b="1" dirty="0">
                <a:solidFill>
                  <a:schemeClr val="accent1"/>
                </a:solidFill>
                <a:cs typeface="Segoe UI"/>
              </a:rPr>
              <a:t>Build a (Valentine) Excuse Bot</a:t>
            </a:r>
            <a:endParaRPr lang="en-US" sz="2800" b="1" dirty="0">
              <a:solidFill>
                <a:schemeClr val="accent1"/>
              </a:solidFill>
              <a:cs typeface="Segoe UI"/>
            </a:endParaRPr>
          </a:p>
          <a:p>
            <a:pPr marL="457200" lvl="2" indent="0">
              <a:buNone/>
            </a:pPr>
            <a:endParaRPr lang="en-US" sz="1800" dirty="0">
              <a:latin typeface="Arial"/>
              <a:cs typeface="Segoe UI"/>
            </a:endParaRPr>
          </a:p>
          <a:p>
            <a:pPr marL="457200" lvl="2" indent="0">
              <a:buNone/>
            </a:pPr>
            <a:endParaRPr lang="en-US" dirty="0"/>
          </a:p>
          <a:p>
            <a:endParaRPr lang="en-US" dirty="0"/>
          </a:p>
        </p:txBody>
      </p:sp>
    </p:spTree>
    <p:extLst>
      <p:ext uri="{BB962C8B-B14F-4D97-AF65-F5344CB8AC3E}">
        <p14:creationId xmlns:p14="http://schemas.microsoft.com/office/powerpoint/2010/main" val="3305407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E435D-04AB-439D-8322-49A78955DD6B}"/>
              </a:ext>
            </a:extLst>
          </p:cNvPr>
          <p:cNvSpPr>
            <a:spLocks noGrp="1"/>
          </p:cNvSpPr>
          <p:nvPr>
            <p:ph type="title"/>
          </p:nvPr>
        </p:nvSpPr>
        <p:spPr/>
        <p:txBody>
          <a:bodyPr/>
          <a:lstStyle/>
          <a:p>
            <a:r>
              <a:rPr lang="en-US" dirty="0"/>
              <a:t>TF-IDF</a:t>
            </a:r>
          </a:p>
        </p:txBody>
      </p:sp>
      <p:sp>
        <p:nvSpPr>
          <p:cNvPr id="3" name="Content Placeholder 2">
            <a:extLst>
              <a:ext uri="{FF2B5EF4-FFF2-40B4-BE49-F238E27FC236}">
                <a16:creationId xmlns:a16="http://schemas.microsoft.com/office/drawing/2014/main" id="{420F7437-83E9-4B27-ACDB-CE2E87D9E852}"/>
              </a:ext>
            </a:extLst>
          </p:cNvPr>
          <p:cNvSpPr>
            <a:spLocks noGrp="1"/>
          </p:cNvSpPr>
          <p:nvPr>
            <p:ph sz="quarter" idx="10"/>
          </p:nvPr>
        </p:nvSpPr>
        <p:spPr>
          <a:xfrm>
            <a:off x="584200" y="1435100"/>
            <a:ext cx="11018838" cy="3865674"/>
          </a:xfrm>
        </p:spPr>
        <p:txBody>
          <a:bodyPr/>
          <a:lstStyle/>
          <a:p>
            <a:r>
              <a:rPr lang="en-US" sz="3200" dirty="0"/>
              <a:t>Pros: help us to understand the content and easy to interpret. </a:t>
            </a:r>
          </a:p>
          <a:p>
            <a:endParaRPr lang="en-US" sz="3200" dirty="0"/>
          </a:p>
          <a:p>
            <a:r>
              <a:rPr lang="en-US" sz="3200" dirty="0"/>
              <a:t>Cons: </a:t>
            </a:r>
          </a:p>
          <a:p>
            <a:pPr lvl="1"/>
            <a:r>
              <a:rPr lang="en-US" sz="3200" dirty="0"/>
              <a:t>The vector in general is too long, particularly a long article. </a:t>
            </a:r>
          </a:p>
          <a:p>
            <a:pPr lvl="1"/>
            <a:r>
              <a:rPr lang="en-US" sz="3200" dirty="0"/>
              <a:t>The word context could be a problem. </a:t>
            </a:r>
          </a:p>
          <a:p>
            <a:endParaRPr lang="en-US" dirty="0"/>
          </a:p>
        </p:txBody>
      </p:sp>
    </p:spTree>
    <p:extLst>
      <p:ext uri="{BB962C8B-B14F-4D97-AF65-F5344CB8AC3E}">
        <p14:creationId xmlns:p14="http://schemas.microsoft.com/office/powerpoint/2010/main" val="412226074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1804-0A44-423A-B39B-45C21CD4C75C}"/>
              </a:ext>
            </a:extLst>
          </p:cNvPr>
          <p:cNvSpPr>
            <a:spLocks noGrp="1"/>
          </p:cNvSpPr>
          <p:nvPr>
            <p:ph type="title"/>
          </p:nvPr>
        </p:nvSpPr>
        <p:spPr>
          <a:xfrm>
            <a:off x="934154" y="443635"/>
            <a:ext cx="11018520" cy="1046440"/>
          </a:xfrm>
        </p:spPr>
        <p:txBody>
          <a:bodyPr/>
          <a:lstStyle/>
          <a:p>
            <a:r>
              <a:rPr lang="en-US" sz="3200" dirty="0">
                <a:ea typeface="+mj-lt"/>
                <a:cs typeface="+mj-lt"/>
              </a:rPr>
              <a:t>Neural network-based methods – word2vec/doc2vec</a:t>
            </a:r>
          </a:p>
          <a:p>
            <a:endParaRPr lang="en-US" dirty="0"/>
          </a:p>
        </p:txBody>
      </p:sp>
      <p:pic>
        <p:nvPicPr>
          <p:cNvPr id="13" name="Picture 13" descr="A close up of a map&#10;&#10;Description generated with high confidence">
            <a:extLst>
              <a:ext uri="{FF2B5EF4-FFF2-40B4-BE49-F238E27FC236}">
                <a16:creationId xmlns:a16="http://schemas.microsoft.com/office/drawing/2014/main" id="{A7CD52A2-E046-4515-B2FC-A80AAC302FBA}"/>
              </a:ext>
            </a:extLst>
          </p:cNvPr>
          <p:cNvPicPr>
            <a:picLocks noChangeAspect="1"/>
          </p:cNvPicPr>
          <p:nvPr/>
        </p:nvPicPr>
        <p:blipFill>
          <a:blip r:embed="rId2"/>
          <a:stretch>
            <a:fillRect/>
          </a:stretch>
        </p:blipFill>
        <p:spPr>
          <a:xfrm>
            <a:off x="934154" y="1837189"/>
            <a:ext cx="7793474" cy="4079123"/>
          </a:xfrm>
          <a:prstGeom prst="rect">
            <a:avLst/>
          </a:prstGeom>
        </p:spPr>
      </p:pic>
    </p:spTree>
    <p:extLst>
      <p:ext uri="{BB962C8B-B14F-4D97-AF65-F5344CB8AC3E}">
        <p14:creationId xmlns:p14="http://schemas.microsoft.com/office/powerpoint/2010/main" val="161649522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A326-1E10-4CBF-BB6D-0CBD2927FE41}"/>
              </a:ext>
            </a:extLst>
          </p:cNvPr>
          <p:cNvSpPr>
            <a:spLocks noGrp="1"/>
          </p:cNvSpPr>
          <p:nvPr>
            <p:ph type="title"/>
          </p:nvPr>
        </p:nvSpPr>
        <p:spPr>
          <a:xfrm>
            <a:off x="1854076" y="3499474"/>
            <a:ext cx="9144000" cy="498598"/>
          </a:xfrm>
        </p:spPr>
        <p:txBody>
          <a:bodyPr/>
          <a:lstStyle/>
          <a:p>
            <a:pPr algn="ctr"/>
            <a:r>
              <a:rPr lang="en-US" altLang="zh-CN" dirty="0"/>
              <a:t>Transformer-based method – BERT </a:t>
            </a:r>
            <a:endParaRPr lang="en-US" dirty="0"/>
          </a:p>
        </p:txBody>
      </p:sp>
    </p:spTree>
    <p:extLst>
      <p:ext uri="{BB962C8B-B14F-4D97-AF65-F5344CB8AC3E}">
        <p14:creationId xmlns:p14="http://schemas.microsoft.com/office/powerpoint/2010/main" val="317431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1DE54-DDB9-4C94-A5CA-ADBAB2B95644}"/>
              </a:ext>
            </a:extLst>
          </p:cNvPr>
          <p:cNvSpPr>
            <a:spLocks noGrp="1"/>
          </p:cNvSpPr>
          <p:nvPr>
            <p:ph type="title"/>
          </p:nvPr>
        </p:nvSpPr>
        <p:spPr>
          <a:xfrm>
            <a:off x="588263" y="883024"/>
            <a:ext cx="11018520" cy="553998"/>
          </a:xfrm>
          <a:prstGeom prst="rect">
            <a:avLst/>
          </a:prstGeom>
        </p:spPr>
        <p:txBody>
          <a:bodyPr wrap="square" anchor="t">
            <a:normAutofit/>
          </a:bodyPr>
          <a:lstStyle/>
          <a:p>
            <a:r>
              <a:rPr lang="en-US">
                <a:cs typeface="Segoe UI"/>
              </a:rPr>
              <a:t> The key limitation of the earlier models </a:t>
            </a:r>
          </a:p>
        </p:txBody>
      </p:sp>
      <p:graphicFrame>
        <p:nvGraphicFramePr>
          <p:cNvPr id="5" name="Content Placeholder 2">
            <a:extLst>
              <a:ext uri="{FF2B5EF4-FFF2-40B4-BE49-F238E27FC236}">
                <a16:creationId xmlns:a16="http://schemas.microsoft.com/office/drawing/2014/main" id="{4B1AF674-6D3F-4CB5-97F5-C6B74D451E98}"/>
              </a:ext>
            </a:extLst>
          </p:cNvPr>
          <p:cNvGraphicFramePr/>
          <p:nvPr>
            <p:extLst>
              <p:ext uri="{D42A27DB-BD31-4B8C-83A1-F6EECF244321}">
                <p14:modId xmlns:p14="http://schemas.microsoft.com/office/powerpoint/2010/main" val="2896948215"/>
              </p:ext>
            </p:extLst>
          </p:nvPr>
        </p:nvGraphicFramePr>
        <p:xfrm>
          <a:off x="718961" y="1433336"/>
          <a:ext cx="11018838" cy="48339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041175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DF35E-2233-4152-AD1E-9C07B2E18039}"/>
              </a:ext>
            </a:extLst>
          </p:cNvPr>
          <p:cNvSpPr>
            <a:spLocks noGrp="1"/>
          </p:cNvSpPr>
          <p:nvPr>
            <p:ph type="title"/>
          </p:nvPr>
        </p:nvSpPr>
        <p:spPr/>
        <p:txBody>
          <a:bodyPr/>
          <a:lstStyle/>
          <a:p>
            <a:r>
              <a:rPr lang="en-US"/>
              <a:t>BERT introduction </a:t>
            </a:r>
          </a:p>
        </p:txBody>
      </p:sp>
      <p:sp>
        <p:nvSpPr>
          <p:cNvPr id="3" name="Content Placeholder 2">
            <a:extLst>
              <a:ext uri="{FF2B5EF4-FFF2-40B4-BE49-F238E27FC236}">
                <a16:creationId xmlns:a16="http://schemas.microsoft.com/office/drawing/2014/main" id="{E9ADD81C-1C21-4215-AC76-E0B2AC37CE2C}"/>
              </a:ext>
            </a:extLst>
          </p:cNvPr>
          <p:cNvSpPr>
            <a:spLocks noGrp="1"/>
          </p:cNvSpPr>
          <p:nvPr>
            <p:ph idx="1"/>
          </p:nvPr>
        </p:nvSpPr>
        <p:spPr/>
        <p:txBody>
          <a:bodyPr vert="horz" wrap="square" lIns="0" tIns="0" rIns="0" bIns="0" rtlCol="0" anchor="t">
            <a:noAutofit/>
          </a:bodyPr>
          <a:lstStyle/>
          <a:p>
            <a:r>
              <a:rPr lang="en-US" sz="1800">
                <a:cs typeface="Segoe UI"/>
              </a:rPr>
              <a:t>Data: Wikipedia (2.5B words) + </a:t>
            </a:r>
            <a:r>
              <a:rPr lang="en-US" sz="1800" err="1">
                <a:cs typeface="Segoe UI"/>
              </a:rPr>
              <a:t>BookCorpus</a:t>
            </a:r>
            <a:r>
              <a:rPr lang="en-US" sz="1800">
                <a:cs typeface="Segoe UI"/>
              </a:rPr>
              <a:t> (800M words) </a:t>
            </a:r>
          </a:p>
          <a:p>
            <a:endParaRPr lang="en-US" sz="1800"/>
          </a:p>
          <a:p>
            <a:r>
              <a:rPr lang="en-US" sz="1800">
                <a:ea typeface="+mn-lt"/>
                <a:cs typeface="+mn-lt"/>
              </a:rPr>
              <a:t>Pretrained models</a:t>
            </a:r>
            <a:endParaRPr lang="en-US" sz="1800"/>
          </a:p>
          <a:p>
            <a:r>
              <a:rPr lang="en-US" sz="1800">
                <a:cs typeface="Segoe UI"/>
              </a:rPr>
              <a:t>           BERT-Base, Uncased: 12-layer, 768-hidden, 12-heads, 110M parameters</a:t>
            </a:r>
          </a:p>
          <a:p>
            <a:pPr marL="0" indent="0">
              <a:buNone/>
            </a:pPr>
            <a:r>
              <a:rPr lang="en-US" sz="1800">
                <a:cs typeface="Segoe UI"/>
              </a:rPr>
              <a:t>               BERT-Large, Uncased: 24-layer, 1024-hidden, 16-heads, 340M parameters</a:t>
            </a:r>
          </a:p>
          <a:p>
            <a:pPr marL="0" indent="0">
              <a:buNone/>
            </a:pPr>
            <a:r>
              <a:rPr lang="en-US" sz="1800">
                <a:cs typeface="Segoe UI"/>
              </a:rPr>
              <a:t>	BERT-Base, Cased: 12-layer, 768-hidden, 12-heads , 110M parameters</a:t>
            </a:r>
          </a:p>
          <a:p>
            <a:pPr marL="0" indent="0">
              <a:buNone/>
            </a:pPr>
            <a:r>
              <a:rPr lang="en-US" sz="1800">
                <a:cs typeface="Segoe UI"/>
              </a:rPr>
              <a:t>	BERT-Large, Cased: 24-layer, 1024-hidden, 16-heads, 340M parameters</a:t>
            </a:r>
          </a:p>
          <a:p>
            <a:pPr marL="0" indent="0">
              <a:buNone/>
            </a:pPr>
            <a:endParaRPr lang="en-US" sz="1800">
              <a:cs typeface="Segoe UI"/>
            </a:endParaRPr>
          </a:p>
          <a:p>
            <a:r>
              <a:rPr lang="en-US" sz="1800">
                <a:cs typeface="Segoe UI"/>
              </a:rPr>
              <a:t>Trained on multiple TPUs for several days.</a:t>
            </a:r>
          </a:p>
          <a:p>
            <a:endParaRPr lang="en-US" sz="1800">
              <a:ea typeface="+mn-lt"/>
              <a:cs typeface="+mn-lt"/>
            </a:endParaRPr>
          </a:p>
          <a:p>
            <a:r>
              <a:rPr lang="en-US" sz="1800">
                <a:ea typeface="+mn-lt"/>
                <a:cs typeface="+mn-lt"/>
              </a:rPr>
              <a:t>BERT enable pretrained deep bidirectional representations. </a:t>
            </a:r>
            <a:endParaRPr lang="en-US" sz="1800">
              <a:cs typeface="Segoe UI"/>
            </a:endParaRPr>
          </a:p>
          <a:p>
            <a:endParaRPr lang="en-US" sz="1800">
              <a:cs typeface="Segoe UI"/>
            </a:endParaRPr>
          </a:p>
          <a:p>
            <a:r>
              <a:rPr lang="en-US" sz="1800">
                <a:cs typeface="Segoe UI"/>
              </a:rPr>
              <a:t>BERT performance: </a:t>
            </a:r>
          </a:p>
          <a:p>
            <a:pPr lvl="1"/>
            <a:r>
              <a:rPr lang="en-US" sz="1800"/>
              <a:t>Set new standard for 11 language tasks! </a:t>
            </a:r>
            <a:endParaRPr lang="en-US" sz="1800">
              <a:cs typeface="Segoe UI"/>
            </a:endParaRPr>
          </a:p>
        </p:txBody>
      </p:sp>
    </p:spTree>
    <p:extLst>
      <p:ext uri="{BB962C8B-B14F-4D97-AF65-F5344CB8AC3E}">
        <p14:creationId xmlns:p14="http://schemas.microsoft.com/office/powerpoint/2010/main" val="38684781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D4D41-ACAA-4A2F-B15D-761DCEEAFD2C}"/>
              </a:ext>
            </a:extLst>
          </p:cNvPr>
          <p:cNvSpPr>
            <a:spLocks noGrp="1"/>
          </p:cNvSpPr>
          <p:nvPr>
            <p:ph type="title"/>
          </p:nvPr>
        </p:nvSpPr>
        <p:spPr/>
        <p:txBody>
          <a:bodyPr/>
          <a:lstStyle/>
          <a:p>
            <a:r>
              <a:rPr lang="en-US"/>
              <a:t>Model input</a:t>
            </a:r>
          </a:p>
        </p:txBody>
      </p:sp>
      <p:pic>
        <p:nvPicPr>
          <p:cNvPr id="3074" name="Picture 2" descr="https://pic4.zhimg.com/80/v2-9f1863ad9cbadd7b031e17d9cbb1cd2b_hd.jpg">
            <a:extLst>
              <a:ext uri="{FF2B5EF4-FFF2-40B4-BE49-F238E27FC236}">
                <a16:creationId xmlns:a16="http://schemas.microsoft.com/office/drawing/2014/main" id="{BA3A112A-3EB5-4BCD-9BAA-760A58D792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3062" y="1234066"/>
            <a:ext cx="9151475" cy="3717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98952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A9FE8-FC4D-45CC-9334-40C8EEF8196C}"/>
              </a:ext>
            </a:extLst>
          </p:cNvPr>
          <p:cNvSpPr>
            <a:spLocks noGrp="1"/>
          </p:cNvSpPr>
          <p:nvPr>
            <p:ph type="title"/>
          </p:nvPr>
        </p:nvSpPr>
        <p:spPr/>
        <p:txBody>
          <a:bodyPr/>
          <a:lstStyle/>
          <a:p>
            <a:r>
              <a:rPr lang="en-US">
                <a:cs typeface="Segoe UI"/>
              </a:rPr>
              <a:t>Model input - continued</a:t>
            </a:r>
            <a:endParaRPr lang="en-US"/>
          </a:p>
        </p:txBody>
      </p:sp>
      <p:sp>
        <p:nvSpPr>
          <p:cNvPr id="3" name="Content Placeholder 2">
            <a:extLst>
              <a:ext uri="{FF2B5EF4-FFF2-40B4-BE49-F238E27FC236}">
                <a16:creationId xmlns:a16="http://schemas.microsoft.com/office/drawing/2014/main" id="{59195D1C-803A-4B3A-B050-06899A76C6F2}"/>
              </a:ext>
            </a:extLst>
          </p:cNvPr>
          <p:cNvSpPr>
            <a:spLocks noGrp="1"/>
          </p:cNvSpPr>
          <p:nvPr>
            <p:ph idx="1"/>
          </p:nvPr>
        </p:nvSpPr>
        <p:spPr>
          <a:xfrm>
            <a:off x="586740" y="1226843"/>
            <a:ext cx="11018520" cy="5761577"/>
          </a:xfrm>
        </p:spPr>
        <p:txBody>
          <a:bodyPr vert="horz" wrap="square" lIns="0" tIns="0" rIns="0" bIns="0" rtlCol="0" anchor="t">
            <a:spAutoFit/>
          </a:bodyPr>
          <a:lstStyle/>
          <a:p>
            <a:r>
              <a:rPr lang="en-US" sz="2400">
                <a:ea typeface="+mn-lt"/>
                <a:cs typeface="+mn-lt"/>
              </a:rPr>
              <a:t>Token embedding: </a:t>
            </a:r>
            <a:endParaRPr lang="en-US" sz="2400">
              <a:cs typeface="Segoe UI"/>
            </a:endParaRPr>
          </a:p>
          <a:p>
            <a:pPr lvl="1"/>
            <a:r>
              <a:rPr lang="en-US" sz="1600">
                <a:ea typeface="+mn-lt"/>
                <a:cs typeface="Segoe UI"/>
              </a:rPr>
              <a:t>Method: </a:t>
            </a:r>
            <a:r>
              <a:rPr lang="en-US" sz="1600" err="1">
                <a:ea typeface="+mn-lt"/>
                <a:cs typeface="Segoe UI"/>
              </a:rPr>
              <a:t>WordPiece</a:t>
            </a:r>
            <a:r>
              <a:rPr lang="en-US" sz="1600">
                <a:ea typeface="+mn-lt"/>
                <a:cs typeface="Segoe UI"/>
              </a:rPr>
              <a:t> Method (Wu et al 2016)</a:t>
            </a:r>
          </a:p>
          <a:p>
            <a:pPr lvl="1"/>
            <a:r>
              <a:rPr lang="en-US" sz="1600">
                <a:cs typeface="Segoe UI"/>
              </a:rPr>
              <a:t>Goal: </a:t>
            </a:r>
            <a:r>
              <a:rPr lang="en-US" sz="1600">
                <a:ea typeface="+mn-lt"/>
                <a:cs typeface="+mn-lt"/>
              </a:rPr>
              <a:t> transform words into vector representations of fixed dimension.</a:t>
            </a:r>
          </a:p>
          <a:p>
            <a:pPr lvl="1"/>
            <a:r>
              <a:rPr lang="en-US" sz="1600">
                <a:ea typeface="+mn-lt"/>
                <a:cs typeface="+mn-lt"/>
              </a:rPr>
              <a:t>Each word is represented as a 768-dimensional vector.  </a:t>
            </a:r>
            <a:endParaRPr lang="en-US" sz="1600">
              <a:cs typeface="Segoe UI"/>
            </a:endParaRPr>
          </a:p>
          <a:p>
            <a:pPr lvl="1"/>
            <a:endParaRPr lang="en-US"/>
          </a:p>
          <a:p>
            <a:endParaRPr lang="en-US"/>
          </a:p>
          <a:p>
            <a:endParaRPr lang="en-US"/>
          </a:p>
          <a:p>
            <a:endParaRPr lang="en-US"/>
          </a:p>
          <a:p>
            <a:pPr lvl="1"/>
            <a:endParaRPr lang="en-US"/>
          </a:p>
          <a:p>
            <a:pPr lvl="1"/>
            <a:r>
              <a:rPr lang="en-US"/>
              <a:t>Position Embedding: allows model to learn relative positioning. </a:t>
            </a:r>
          </a:p>
          <a:p>
            <a:pPr lvl="1"/>
            <a:endParaRPr lang="en-US">
              <a:ea typeface="+mn-lt"/>
              <a:cs typeface="+mn-lt"/>
            </a:endParaRPr>
          </a:p>
          <a:p>
            <a:pPr lvl="1"/>
            <a:r>
              <a:rPr lang="en-US">
                <a:ea typeface="+mn-lt"/>
                <a:cs typeface="+mn-lt"/>
              </a:rPr>
              <a:t>Segment Embedding: index at sentence level . </a:t>
            </a:r>
          </a:p>
          <a:p>
            <a:pPr lvl="2"/>
            <a:r>
              <a:rPr lang="en-US">
                <a:ea typeface="+mn-lt"/>
                <a:cs typeface="+mn-lt"/>
              </a:rPr>
              <a:t>My home is not close SEP I need to visit my parents. </a:t>
            </a:r>
          </a:p>
          <a:p>
            <a:pPr lvl="2"/>
            <a:r>
              <a:rPr lang="en-US">
                <a:ea typeface="+mn-lt"/>
                <a:cs typeface="+mn-lt"/>
              </a:rPr>
              <a:t> 0     0      0    0     0     0    1    1     1    1    1   1</a:t>
            </a:r>
            <a:endParaRPr lang="en-US"/>
          </a:p>
          <a:p>
            <a:endParaRPr lang="en-US"/>
          </a:p>
        </p:txBody>
      </p:sp>
      <p:pic>
        <p:nvPicPr>
          <p:cNvPr id="4" name="Picture 5">
            <a:extLst>
              <a:ext uri="{FF2B5EF4-FFF2-40B4-BE49-F238E27FC236}">
                <a16:creationId xmlns:a16="http://schemas.microsoft.com/office/drawing/2014/main" id="{74B03286-3EDD-46D1-A5F0-886B513035CF}"/>
              </a:ext>
            </a:extLst>
          </p:cNvPr>
          <p:cNvPicPr>
            <a:picLocks noChangeAspect="1"/>
          </p:cNvPicPr>
          <p:nvPr/>
        </p:nvPicPr>
        <p:blipFill>
          <a:blip r:embed="rId2"/>
          <a:stretch>
            <a:fillRect/>
          </a:stretch>
        </p:blipFill>
        <p:spPr>
          <a:xfrm>
            <a:off x="1154289" y="3057300"/>
            <a:ext cx="3970866" cy="1575150"/>
          </a:xfrm>
          <a:prstGeom prst="rect">
            <a:avLst/>
          </a:prstGeom>
        </p:spPr>
      </p:pic>
    </p:spTree>
    <p:extLst>
      <p:ext uri="{BB962C8B-B14F-4D97-AF65-F5344CB8AC3E}">
        <p14:creationId xmlns:p14="http://schemas.microsoft.com/office/powerpoint/2010/main" val="22974261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C2F00-3C90-4ED8-8E6D-7E0E82050B60}"/>
              </a:ext>
            </a:extLst>
          </p:cNvPr>
          <p:cNvSpPr>
            <a:spLocks noGrp="1"/>
          </p:cNvSpPr>
          <p:nvPr>
            <p:ph type="title"/>
          </p:nvPr>
        </p:nvSpPr>
        <p:spPr>
          <a:xfrm>
            <a:off x="555978" y="837847"/>
            <a:ext cx="10515600" cy="553998"/>
          </a:xfrm>
        </p:spPr>
        <p:txBody>
          <a:bodyPr/>
          <a:lstStyle/>
          <a:p>
            <a:r>
              <a:rPr lang="en-US"/>
              <a:t>Attention </a:t>
            </a:r>
          </a:p>
        </p:txBody>
      </p:sp>
      <p:sp>
        <p:nvSpPr>
          <p:cNvPr id="7" name="Content Placeholder 6">
            <a:extLst>
              <a:ext uri="{FF2B5EF4-FFF2-40B4-BE49-F238E27FC236}">
                <a16:creationId xmlns:a16="http://schemas.microsoft.com/office/drawing/2014/main" id="{F5DD3F0E-FEE2-4620-A32B-2BDB4C0236CE}"/>
              </a:ext>
            </a:extLst>
          </p:cNvPr>
          <p:cNvSpPr>
            <a:spLocks noGrp="1"/>
          </p:cNvSpPr>
          <p:nvPr>
            <p:ph idx="1"/>
          </p:nvPr>
        </p:nvSpPr>
        <p:spPr>
          <a:xfrm>
            <a:off x="552060" y="1876202"/>
            <a:ext cx="4516380" cy="3397853"/>
          </a:xfrm>
        </p:spPr>
        <p:txBody>
          <a:bodyPr vert="horz" wrap="square" lIns="0" tIns="0" rIns="0" bIns="0" rtlCol="0" anchor="t">
            <a:spAutoFit/>
          </a:bodyPr>
          <a:lstStyle/>
          <a:p>
            <a:pPr marL="0" indent="0">
              <a:buNone/>
            </a:pPr>
            <a:r>
              <a:rPr lang="en-US" sz="2400" dirty="0">
                <a:cs typeface="Segoe UI"/>
              </a:rPr>
              <a:t>Attention from image analysis perspective.</a:t>
            </a:r>
          </a:p>
          <a:p>
            <a:pPr marL="0" indent="0">
              <a:buNone/>
            </a:pPr>
            <a:endParaRPr lang="en-US" sz="2400">
              <a:cs typeface="Segoe UI"/>
            </a:endParaRPr>
          </a:p>
          <a:p>
            <a:pPr marL="0" indent="0">
              <a:buNone/>
            </a:pPr>
            <a:r>
              <a:rPr lang="en-US" sz="2400" dirty="0">
                <a:cs typeface="Segoe UI"/>
              </a:rPr>
              <a:t>In NLP context, attention is to figure out the relationship of tokens of sentences.</a:t>
            </a:r>
            <a:endParaRPr lang="en-US" dirty="0"/>
          </a:p>
          <a:p>
            <a:endParaRPr lang="en-US">
              <a:cs typeface="Segoe UI"/>
            </a:endParaRPr>
          </a:p>
          <a:p>
            <a:pPr marL="0" indent="0">
              <a:buNone/>
            </a:pPr>
            <a:endParaRPr lang="en-US"/>
          </a:p>
        </p:txBody>
      </p:sp>
      <p:pic>
        <p:nvPicPr>
          <p:cNvPr id="8" name="Picture 7">
            <a:extLst>
              <a:ext uri="{FF2B5EF4-FFF2-40B4-BE49-F238E27FC236}">
                <a16:creationId xmlns:a16="http://schemas.microsoft.com/office/drawing/2014/main" id="{4802F117-DC61-4015-BE4D-AE446F0CB617}"/>
              </a:ext>
            </a:extLst>
          </p:cNvPr>
          <p:cNvPicPr>
            <a:picLocks noChangeAspect="1"/>
          </p:cNvPicPr>
          <p:nvPr/>
        </p:nvPicPr>
        <p:blipFill>
          <a:blip r:embed="rId2"/>
          <a:stretch>
            <a:fillRect/>
          </a:stretch>
        </p:blipFill>
        <p:spPr>
          <a:xfrm>
            <a:off x="8420790" y="1802954"/>
            <a:ext cx="2312886" cy="3297186"/>
          </a:xfrm>
          <a:prstGeom prst="rect">
            <a:avLst/>
          </a:prstGeom>
        </p:spPr>
      </p:pic>
      <p:pic>
        <p:nvPicPr>
          <p:cNvPr id="9" name="Picture 8">
            <a:extLst>
              <a:ext uri="{FF2B5EF4-FFF2-40B4-BE49-F238E27FC236}">
                <a16:creationId xmlns:a16="http://schemas.microsoft.com/office/drawing/2014/main" id="{93C5834C-F66B-4DFC-B7ED-27B93FC6C7FA}"/>
              </a:ext>
            </a:extLst>
          </p:cNvPr>
          <p:cNvPicPr>
            <a:picLocks noChangeAspect="1"/>
          </p:cNvPicPr>
          <p:nvPr/>
        </p:nvPicPr>
        <p:blipFill>
          <a:blip r:embed="rId3"/>
          <a:stretch>
            <a:fillRect/>
          </a:stretch>
        </p:blipFill>
        <p:spPr>
          <a:xfrm>
            <a:off x="5265174" y="1822505"/>
            <a:ext cx="2456834" cy="3297187"/>
          </a:xfrm>
          <a:prstGeom prst="rect">
            <a:avLst/>
          </a:prstGeom>
        </p:spPr>
      </p:pic>
      <p:pic>
        <p:nvPicPr>
          <p:cNvPr id="3" name="Picture 2">
            <a:extLst>
              <a:ext uri="{FF2B5EF4-FFF2-40B4-BE49-F238E27FC236}">
                <a16:creationId xmlns:a16="http://schemas.microsoft.com/office/drawing/2014/main" id="{FD8B5E8F-EB0D-49B4-8DC5-7BD8B1D2A416}"/>
              </a:ext>
            </a:extLst>
          </p:cNvPr>
          <p:cNvPicPr>
            <a:picLocks noChangeAspect="1"/>
          </p:cNvPicPr>
          <p:nvPr/>
        </p:nvPicPr>
        <p:blipFill>
          <a:blip r:embed="rId4"/>
          <a:stretch>
            <a:fillRect/>
          </a:stretch>
        </p:blipFill>
        <p:spPr>
          <a:xfrm>
            <a:off x="552828" y="4473364"/>
            <a:ext cx="3907694" cy="1047771"/>
          </a:xfrm>
          <a:prstGeom prst="rect">
            <a:avLst/>
          </a:prstGeom>
        </p:spPr>
      </p:pic>
    </p:spTree>
    <p:extLst>
      <p:ext uri="{BB962C8B-B14F-4D97-AF65-F5344CB8AC3E}">
        <p14:creationId xmlns:p14="http://schemas.microsoft.com/office/powerpoint/2010/main" val="27168454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67ACEB-4E95-4E39-9F84-F4B1D31416F6}"/>
              </a:ext>
            </a:extLst>
          </p:cNvPr>
          <p:cNvSpPr>
            <a:spLocks noGrp="1"/>
          </p:cNvSpPr>
          <p:nvPr>
            <p:ph type="title"/>
          </p:nvPr>
        </p:nvSpPr>
        <p:spPr>
          <a:xfrm>
            <a:off x="786700" y="457200"/>
            <a:ext cx="11018520" cy="553998"/>
          </a:xfrm>
        </p:spPr>
        <p:txBody>
          <a:bodyPr/>
          <a:lstStyle/>
          <a:p>
            <a:r>
              <a:rPr lang="en-US">
                <a:cs typeface="Segoe UI"/>
              </a:rPr>
              <a:t>BERT self-attention </a:t>
            </a:r>
            <a:endParaRPr lang="en-US"/>
          </a:p>
        </p:txBody>
      </p:sp>
      <p:sp>
        <p:nvSpPr>
          <p:cNvPr id="3" name="Content Placeholder 2">
            <a:extLst>
              <a:ext uri="{FF2B5EF4-FFF2-40B4-BE49-F238E27FC236}">
                <a16:creationId xmlns:a16="http://schemas.microsoft.com/office/drawing/2014/main" id="{9E0ADD4E-756D-42A7-BCF0-A4F0C4767437}"/>
              </a:ext>
            </a:extLst>
          </p:cNvPr>
          <p:cNvSpPr>
            <a:spLocks noGrp="1"/>
          </p:cNvSpPr>
          <p:nvPr>
            <p:ph idx="1"/>
          </p:nvPr>
        </p:nvSpPr>
        <p:spPr>
          <a:xfrm>
            <a:off x="588263" y="1330307"/>
            <a:ext cx="11018520" cy="1354217"/>
          </a:xfrm>
        </p:spPr>
        <p:txBody>
          <a:bodyPr vert="horz" wrap="square" lIns="0" tIns="0" rIns="0" bIns="0" rtlCol="0" anchor="t">
            <a:spAutoFit/>
          </a:bodyPr>
          <a:lstStyle/>
          <a:p>
            <a:r>
              <a:rPr lang="en-US" sz="2000" b="1" dirty="0">
                <a:cs typeface="Segoe UI"/>
              </a:rPr>
              <a:t>Query q: </a:t>
            </a:r>
            <a:r>
              <a:rPr lang="en-US" sz="2000" dirty="0">
                <a:cs typeface="Segoe UI"/>
              </a:rPr>
              <a:t>the word “querying” the other words. In the example blow, the query vector for “the” (the selected word) is highlighted.</a:t>
            </a:r>
          </a:p>
          <a:p>
            <a:endParaRPr lang="en-US" sz="2000" b="1" dirty="0"/>
          </a:p>
          <a:p>
            <a:r>
              <a:rPr lang="en-US" sz="2000" b="1" dirty="0"/>
              <a:t>Key k: </a:t>
            </a:r>
            <a:r>
              <a:rPr lang="en-US" sz="2000" dirty="0"/>
              <a:t>the key vector </a:t>
            </a:r>
            <a:r>
              <a:rPr lang="en-US" sz="2000" i="1" dirty="0"/>
              <a:t>k </a:t>
            </a:r>
            <a:r>
              <a:rPr lang="en-US" sz="2000" dirty="0"/>
              <a:t>encodes the word on the right to which attention is being paid. </a:t>
            </a:r>
          </a:p>
        </p:txBody>
      </p:sp>
      <p:sp>
        <p:nvSpPr>
          <p:cNvPr id="5" name="TextBox 4">
            <a:extLst>
              <a:ext uri="{FF2B5EF4-FFF2-40B4-BE49-F238E27FC236}">
                <a16:creationId xmlns:a16="http://schemas.microsoft.com/office/drawing/2014/main" id="{229B8B0C-D3FA-4D38-AFBE-B6F3283179EA}"/>
              </a:ext>
            </a:extLst>
          </p:cNvPr>
          <p:cNvSpPr txBox="1"/>
          <p:nvPr/>
        </p:nvSpPr>
        <p:spPr>
          <a:xfrm>
            <a:off x="5147734" y="6587067"/>
            <a:ext cx="11393310"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a:t>https://towardsdatascience.com/deconstructing-bert-part-2-visualizing-the-inner-workings-of-attention-60a16d86b5c1</a:t>
            </a:r>
          </a:p>
        </p:txBody>
      </p:sp>
      <p:pic>
        <p:nvPicPr>
          <p:cNvPr id="7" name="Picture 7">
            <a:extLst>
              <a:ext uri="{FF2B5EF4-FFF2-40B4-BE49-F238E27FC236}">
                <a16:creationId xmlns:a16="http://schemas.microsoft.com/office/drawing/2014/main" id="{F309B8B5-6937-4F61-A068-BCCBDE91B752}"/>
              </a:ext>
            </a:extLst>
          </p:cNvPr>
          <p:cNvPicPr>
            <a:picLocks noChangeAspect="1"/>
          </p:cNvPicPr>
          <p:nvPr/>
        </p:nvPicPr>
        <p:blipFill>
          <a:blip r:embed="rId2"/>
          <a:stretch>
            <a:fillRect/>
          </a:stretch>
        </p:blipFill>
        <p:spPr>
          <a:xfrm>
            <a:off x="2143401" y="2967775"/>
            <a:ext cx="7428086" cy="2559918"/>
          </a:xfrm>
          <a:prstGeom prst="rect">
            <a:avLst/>
          </a:prstGeom>
        </p:spPr>
      </p:pic>
      <p:sp>
        <p:nvSpPr>
          <p:cNvPr id="9" name="Speech Bubble: Rectangle with Corners Rounded 8">
            <a:extLst>
              <a:ext uri="{FF2B5EF4-FFF2-40B4-BE49-F238E27FC236}">
                <a16:creationId xmlns:a16="http://schemas.microsoft.com/office/drawing/2014/main" id="{D1B40A03-1A95-43B3-9F69-60E79E94BC02}"/>
              </a:ext>
            </a:extLst>
          </p:cNvPr>
          <p:cNvSpPr/>
          <p:nvPr/>
        </p:nvSpPr>
        <p:spPr bwMode="auto">
          <a:xfrm>
            <a:off x="8037689" y="3214396"/>
            <a:ext cx="914399" cy="415093"/>
          </a:xfrm>
          <a:prstGeom prst="wedgeRoundRectCallou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sz="1600">
                <a:solidFill>
                  <a:srgbClr val="FFFFFF"/>
                </a:solidFill>
                <a:cs typeface="Segoe UI"/>
              </a:rPr>
              <a:t> scaling</a:t>
            </a:r>
          </a:p>
        </p:txBody>
      </p:sp>
      <p:pic>
        <p:nvPicPr>
          <p:cNvPr id="4" name="Picture 3">
            <a:extLst>
              <a:ext uri="{FF2B5EF4-FFF2-40B4-BE49-F238E27FC236}">
                <a16:creationId xmlns:a16="http://schemas.microsoft.com/office/drawing/2014/main" id="{5C7FAB8F-FFCF-49D7-946C-07D821B47BEE}"/>
              </a:ext>
            </a:extLst>
          </p:cNvPr>
          <p:cNvPicPr>
            <a:picLocks noChangeAspect="1"/>
          </p:cNvPicPr>
          <p:nvPr/>
        </p:nvPicPr>
        <p:blipFill>
          <a:blip r:embed="rId3"/>
          <a:stretch>
            <a:fillRect/>
          </a:stretch>
        </p:blipFill>
        <p:spPr>
          <a:xfrm>
            <a:off x="2463905" y="5669217"/>
            <a:ext cx="7029297" cy="731583"/>
          </a:xfrm>
          <a:prstGeom prst="rect">
            <a:avLst/>
          </a:prstGeom>
        </p:spPr>
      </p:pic>
    </p:spTree>
    <p:extLst>
      <p:ext uri="{BB962C8B-B14F-4D97-AF65-F5344CB8AC3E}">
        <p14:creationId xmlns:p14="http://schemas.microsoft.com/office/powerpoint/2010/main" val="167105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8C14A-71B4-4206-BC44-2729427FD98B}"/>
              </a:ext>
            </a:extLst>
          </p:cNvPr>
          <p:cNvSpPr>
            <a:spLocks noGrp="1"/>
          </p:cNvSpPr>
          <p:nvPr>
            <p:ph type="title"/>
          </p:nvPr>
        </p:nvSpPr>
        <p:spPr>
          <a:xfrm>
            <a:off x="994663" y="449385"/>
            <a:ext cx="11018520" cy="492443"/>
          </a:xfrm>
        </p:spPr>
        <p:txBody>
          <a:bodyPr/>
          <a:lstStyle/>
          <a:p>
            <a:r>
              <a:rPr lang="en-US" sz="3200">
                <a:cs typeface="Segoe UI"/>
              </a:rPr>
              <a:t>BERT: </a:t>
            </a:r>
            <a:r>
              <a:rPr lang="en-US" sz="3200">
                <a:ea typeface="+mj-lt"/>
                <a:cs typeface="+mj-lt"/>
              </a:rPr>
              <a:t>Multi-layer bidirectional Transformer encoder</a:t>
            </a:r>
            <a:endParaRPr lang="en-US" sz="3200">
              <a:cs typeface="Segoe UI"/>
            </a:endParaRPr>
          </a:p>
        </p:txBody>
      </p:sp>
      <p:pic>
        <p:nvPicPr>
          <p:cNvPr id="5" name="Picture 4">
            <a:extLst>
              <a:ext uri="{FF2B5EF4-FFF2-40B4-BE49-F238E27FC236}">
                <a16:creationId xmlns:a16="http://schemas.microsoft.com/office/drawing/2014/main" id="{F745B2AB-73CB-4434-B4F9-05358D972C64}"/>
              </a:ext>
            </a:extLst>
          </p:cNvPr>
          <p:cNvPicPr>
            <a:picLocks noChangeAspect="1"/>
          </p:cNvPicPr>
          <p:nvPr/>
        </p:nvPicPr>
        <p:blipFill>
          <a:blip r:embed="rId2"/>
          <a:stretch>
            <a:fillRect/>
          </a:stretch>
        </p:blipFill>
        <p:spPr>
          <a:xfrm>
            <a:off x="709934" y="1288105"/>
            <a:ext cx="4747955" cy="4500763"/>
          </a:xfrm>
          <a:prstGeom prst="rect">
            <a:avLst/>
          </a:prstGeom>
        </p:spPr>
      </p:pic>
      <p:sp>
        <p:nvSpPr>
          <p:cNvPr id="6" name="TextBox 5">
            <a:extLst>
              <a:ext uri="{FF2B5EF4-FFF2-40B4-BE49-F238E27FC236}">
                <a16:creationId xmlns:a16="http://schemas.microsoft.com/office/drawing/2014/main" id="{EF287211-FD41-4330-9FEA-EEEF94D9CEA6}"/>
              </a:ext>
            </a:extLst>
          </p:cNvPr>
          <p:cNvSpPr txBox="1"/>
          <p:nvPr/>
        </p:nvSpPr>
        <p:spPr>
          <a:xfrm>
            <a:off x="5522873" y="1479170"/>
            <a:ext cx="5918915" cy="4308872"/>
          </a:xfrm>
          <a:prstGeom prst="rect">
            <a:avLst/>
          </a:prstGeom>
          <a:noFill/>
        </p:spPr>
        <p:txBody>
          <a:bodyPr wrap="square" lIns="0" tIns="0" rIns="0" bIns="0" rtlCol="0" anchor="t">
            <a:spAutoFit/>
          </a:bodyPr>
          <a:lstStyle/>
          <a:p>
            <a:r>
              <a:rPr lang="en-US" sz="2000">
                <a:gradFill>
                  <a:gsLst>
                    <a:gs pos="2917">
                      <a:schemeClr val="tx1"/>
                    </a:gs>
                    <a:gs pos="30000">
                      <a:schemeClr val="tx1"/>
                    </a:gs>
                  </a:gsLst>
                  <a:lin ang="5400000" scaled="0"/>
                </a:gradFill>
                <a:cs typeface="Segoe UI"/>
              </a:rPr>
              <a:t>Input embedding= token embedding + position embedding + segment embedding. </a:t>
            </a:r>
            <a:endParaRPr lang="en-US" sz="2000">
              <a:gradFill>
                <a:gsLst>
                  <a:gs pos="2917">
                    <a:schemeClr val="tx1"/>
                  </a:gs>
                  <a:gs pos="30000">
                    <a:schemeClr val="tx1"/>
                  </a:gs>
                </a:gsLst>
                <a:lin ang="5400000" scaled="0"/>
              </a:gradFill>
            </a:endParaRPr>
          </a:p>
          <a:p>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Multi-head self attention</a:t>
            </a:r>
            <a:endParaRPr lang="en-US"/>
          </a:p>
          <a:p>
            <a:endParaRPr lang="en-US" sz="2000">
              <a:gradFill>
                <a:gsLst>
                  <a:gs pos="2917">
                    <a:schemeClr val="tx1"/>
                  </a:gs>
                  <a:gs pos="30000">
                    <a:schemeClr val="tx1"/>
                  </a:gs>
                </a:gsLst>
                <a:lin ang="5400000" scaled="0"/>
              </a:gradFill>
            </a:endParaRPr>
          </a:p>
          <a:p>
            <a:r>
              <a:rPr lang="en-US" sz="2000">
                <a:ea typeface="+mn-lt"/>
                <a:cs typeface="+mn-lt"/>
              </a:rPr>
              <a:t>Residual connection and layer normalization </a:t>
            </a:r>
          </a:p>
          <a:p>
            <a:endParaRPr lang="en-US" sz="2000">
              <a:ea typeface="+mn-lt"/>
              <a:cs typeface="+mn-lt"/>
            </a:endParaRPr>
          </a:p>
          <a:p>
            <a:endParaRPr lang="en-US" sz="2000">
              <a:gradFill>
                <a:gsLst>
                  <a:gs pos="2917">
                    <a:schemeClr val="tx1"/>
                  </a:gs>
                  <a:gs pos="30000">
                    <a:schemeClr val="tx1"/>
                  </a:gs>
                </a:gsLst>
                <a:lin ang="5400000" scaled="0"/>
              </a:gradFill>
              <a:cs typeface="Segoe UI"/>
            </a:endParaRPr>
          </a:p>
          <a:p>
            <a:pPr algn="l"/>
            <a:r>
              <a:rPr lang="en-US" sz="2000">
                <a:gradFill>
                  <a:gsLst>
                    <a:gs pos="2917">
                      <a:schemeClr val="tx1"/>
                    </a:gs>
                    <a:gs pos="30000">
                      <a:schemeClr val="tx1"/>
                    </a:gs>
                  </a:gsLst>
                  <a:lin ang="5400000" scaled="0"/>
                </a:gradFill>
              </a:rPr>
              <a:t>Feed-forward layers (</a:t>
            </a:r>
            <a:r>
              <a:rPr lang="en-US" sz="2000" err="1">
                <a:gradFill>
                  <a:gsLst>
                    <a:gs pos="2917">
                      <a:schemeClr val="tx1"/>
                    </a:gs>
                    <a:gs pos="30000">
                      <a:schemeClr val="tx1"/>
                    </a:gs>
                  </a:gsLst>
                  <a:lin ang="5400000" scaled="0"/>
                </a:gradFill>
              </a:rPr>
              <a:t>gelu</a:t>
            </a:r>
            <a:r>
              <a:rPr lang="en-US" sz="2000">
                <a:gradFill>
                  <a:gsLst>
                    <a:gs pos="2917">
                      <a:schemeClr val="tx1"/>
                    </a:gs>
                    <a:gs pos="30000">
                      <a:schemeClr val="tx1"/>
                    </a:gs>
                  </a:gsLst>
                  <a:lin ang="5400000" scaled="0"/>
                </a:gradFill>
              </a:rPr>
              <a:t> activation function)</a:t>
            </a: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	</a:t>
            </a:r>
            <a:endParaRPr lang="en-US" sz="2000">
              <a:gradFill>
                <a:gsLst>
                  <a:gs pos="2917">
                    <a:schemeClr val="tx1"/>
                  </a:gs>
                  <a:gs pos="30000">
                    <a:schemeClr val="tx1"/>
                  </a:gs>
                </a:gsLst>
                <a:lin ang="5400000" scaled="0"/>
              </a:gradFill>
              <a:cs typeface="Segoe UI"/>
            </a:endParaRPr>
          </a:p>
          <a:p>
            <a:pPr algn="l"/>
            <a:endParaRPr lang="en-US" sz="2000">
              <a:gradFill>
                <a:gsLst>
                  <a:gs pos="2917">
                    <a:schemeClr val="tx1"/>
                  </a:gs>
                  <a:gs pos="30000">
                    <a:schemeClr val="tx1"/>
                  </a:gs>
                </a:gsLst>
                <a:lin ang="5400000" scaled="0"/>
              </a:gradFill>
            </a:endParaRPr>
          </a:p>
          <a:p>
            <a:pPr algn="l"/>
            <a:endParaRPr lang="en-US" sz="2000">
              <a:gradFill>
                <a:gsLst>
                  <a:gs pos="2917">
                    <a:schemeClr val="tx1"/>
                  </a:gs>
                  <a:gs pos="30000">
                    <a:schemeClr val="tx1"/>
                  </a:gs>
                </a:gsLst>
                <a:lin ang="5400000" scaled="0"/>
              </a:gradFill>
            </a:endParaRPr>
          </a:p>
          <a:p>
            <a:pPr algn="l"/>
            <a:r>
              <a:rPr lang="en-US" sz="2000">
                <a:gradFill>
                  <a:gsLst>
                    <a:gs pos="2917">
                      <a:schemeClr val="tx1"/>
                    </a:gs>
                    <a:gs pos="30000">
                      <a:schemeClr val="tx1"/>
                    </a:gs>
                  </a:gsLst>
                  <a:lin ang="5400000" scaled="0"/>
                </a:gradFill>
              </a:rPr>
              <a:t>	</a:t>
            </a:r>
            <a:endParaRPr lang="en-US" sz="2000">
              <a:gradFill>
                <a:gsLst>
                  <a:gs pos="2917">
                    <a:schemeClr val="tx1"/>
                  </a:gs>
                  <a:gs pos="30000">
                    <a:schemeClr val="tx1"/>
                  </a:gs>
                </a:gsLst>
                <a:lin ang="5400000" scaled="0"/>
              </a:gradFill>
              <a:cs typeface="Segoe UI"/>
            </a:endParaRPr>
          </a:p>
        </p:txBody>
      </p:sp>
      <p:pic>
        <p:nvPicPr>
          <p:cNvPr id="8" name="Picture 7">
            <a:extLst>
              <a:ext uri="{FF2B5EF4-FFF2-40B4-BE49-F238E27FC236}">
                <a16:creationId xmlns:a16="http://schemas.microsoft.com/office/drawing/2014/main" id="{DC24A05E-F2BF-4D79-8F1D-94C371D9AE4D}"/>
              </a:ext>
            </a:extLst>
          </p:cNvPr>
          <p:cNvPicPr>
            <a:picLocks noChangeAspect="1"/>
          </p:cNvPicPr>
          <p:nvPr/>
        </p:nvPicPr>
        <p:blipFill>
          <a:blip r:embed="rId3"/>
          <a:stretch>
            <a:fillRect/>
          </a:stretch>
        </p:blipFill>
        <p:spPr>
          <a:xfrm>
            <a:off x="5924198" y="4374638"/>
            <a:ext cx="4362450" cy="400050"/>
          </a:xfrm>
          <a:prstGeom prst="rect">
            <a:avLst/>
          </a:prstGeom>
        </p:spPr>
      </p:pic>
      <p:sp>
        <p:nvSpPr>
          <p:cNvPr id="3" name="TextBox 2">
            <a:extLst>
              <a:ext uri="{FF2B5EF4-FFF2-40B4-BE49-F238E27FC236}">
                <a16:creationId xmlns:a16="http://schemas.microsoft.com/office/drawing/2014/main" id="{651033CD-D464-4368-9441-E9075ADE7A53}"/>
              </a:ext>
            </a:extLst>
          </p:cNvPr>
          <p:cNvSpPr txBox="1"/>
          <p:nvPr/>
        </p:nvSpPr>
        <p:spPr>
          <a:xfrm>
            <a:off x="5712178" y="3394428"/>
            <a:ext cx="4314825" cy="271613"/>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a:solidFill>
                  <a:srgbClr val="24292E"/>
                </a:solidFill>
                <a:latin typeface="SFMono-Regular"/>
              </a:rPr>
              <a:t>layer_norm(attention_output </a:t>
            </a:r>
            <a:r>
              <a:rPr lang="en-US">
                <a:solidFill>
                  <a:srgbClr val="D73A49"/>
                </a:solidFill>
                <a:latin typeface="SFMono-Regular"/>
              </a:rPr>
              <a:t>+</a:t>
            </a:r>
            <a:r>
              <a:rPr lang="en-US">
                <a:solidFill>
                  <a:srgbClr val="24292E"/>
                </a:solidFill>
                <a:latin typeface="SFMono-Regular"/>
              </a:rPr>
              <a:t> layer_input)</a:t>
            </a:r>
            <a:endParaRPr lang="en-US"/>
          </a:p>
        </p:txBody>
      </p:sp>
    </p:spTree>
    <p:extLst>
      <p:ext uri="{BB962C8B-B14F-4D97-AF65-F5344CB8AC3E}">
        <p14:creationId xmlns:p14="http://schemas.microsoft.com/office/powerpoint/2010/main" val="257051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Agenda</a:t>
            </a:r>
          </a:p>
        </p:txBody>
      </p:sp>
      <p:sp>
        <p:nvSpPr>
          <p:cNvPr id="6" name="Text Placeholder 5"/>
          <p:cNvSpPr>
            <a:spLocks noGrp="1"/>
          </p:cNvSpPr>
          <p:nvPr>
            <p:ph sz="quarter" idx="10"/>
          </p:nvPr>
        </p:nvSpPr>
        <p:spPr>
          <a:xfrm>
            <a:off x="851877" y="1438031"/>
            <a:ext cx="10753542" cy="5970865"/>
          </a:xfrm>
        </p:spPr>
        <p:txBody>
          <a:bodyPr vert="horz" wrap="square" lIns="0" tIns="0" rIns="0" bIns="0" rtlCol="0" anchor="t">
            <a:spAutoFit/>
          </a:bodyPr>
          <a:lstStyle/>
          <a:p>
            <a:r>
              <a:rPr lang="en-US" dirty="0"/>
              <a:t>Theoretical Part</a:t>
            </a:r>
          </a:p>
          <a:p>
            <a:pPr lvl="1"/>
            <a:r>
              <a:rPr lang="en-US" dirty="0"/>
              <a:t>Introduction of NLP pipeline </a:t>
            </a:r>
          </a:p>
          <a:p>
            <a:pPr lvl="1"/>
            <a:r>
              <a:rPr lang="en-US" dirty="0">
                <a:cs typeface="Segoe UI"/>
              </a:rPr>
              <a:t>NLP data preprocessing </a:t>
            </a:r>
          </a:p>
          <a:p>
            <a:pPr lvl="1"/>
            <a:r>
              <a:rPr lang="en-US" dirty="0">
                <a:cs typeface="Segoe UI"/>
              </a:rPr>
              <a:t>TF-IDF</a:t>
            </a:r>
          </a:p>
          <a:p>
            <a:pPr lvl="1"/>
            <a:r>
              <a:rPr lang="en-US" dirty="0">
                <a:cs typeface="Segoe UI"/>
              </a:rPr>
              <a:t>Word2vec, Doc2Vec</a:t>
            </a:r>
          </a:p>
          <a:p>
            <a:pPr lvl="1"/>
            <a:r>
              <a:rPr lang="en-US" dirty="0">
                <a:cs typeface="Segoe UI"/>
              </a:rPr>
              <a:t>BERT</a:t>
            </a:r>
          </a:p>
          <a:p>
            <a:pPr lvl="1"/>
            <a:r>
              <a:rPr lang="en-US" dirty="0">
                <a:cs typeface="Segoe UI"/>
              </a:rPr>
              <a:t>Transformer-based text generation </a:t>
            </a:r>
          </a:p>
          <a:p>
            <a:endParaRPr lang="en-US" dirty="0"/>
          </a:p>
          <a:p>
            <a:r>
              <a:rPr lang="en-US" dirty="0"/>
              <a:t>Code Lab: </a:t>
            </a:r>
          </a:p>
          <a:p>
            <a:pPr lvl="1"/>
            <a:r>
              <a:rPr lang="en-US" dirty="0"/>
              <a:t>Learn how to do NLP classification</a:t>
            </a:r>
          </a:p>
          <a:p>
            <a:pPr lvl="1"/>
            <a:r>
              <a:rPr lang="en-US" dirty="0"/>
              <a:t>Build a Valentines’ Day Excuse Bot</a:t>
            </a:r>
          </a:p>
          <a:p>
            <a:endParaRPr lang="en-US" dirty="0"/>
          </a:p>
          <a:p>
            <a:endParaRPr lang="en-US" dirty="0"/>
          </a:p>
          <a:p>
            <a:endParaRPr lang="en-US" dirty="0"/>
          </a:p>
        </p:txBody>
      </p:sp>
    </p:spTree>
    <p:extLst>
      <p:ext uri="{BB962C8B-B14F-4D97-AF65-F5344CB8AC3E}">
        <p14:creationId xmlns:p14="http://schemas.microsoft.com/office/powerpoint/2010/main" val="3794718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48EE5-4206-4DE9-8A64-DD69ACEE3E69}"/>
              </a:ext>
            </a:extLst>
          </p:cNvPr>
          <p:cNvSpPr>
            <a:spLocks noGrp="1"/>
          </p:cNvSpPr>
          <p:nvPr>
            <p:ph type="title"/>
          </p:nvPr>
        </p:nvSpPr>
        <p:spPr/>
        <p:txBody>
          <a:bodyPr/>
          <a:lstStyle/>
          <a:p>
            <a:r>
              <a:rPr lang="en-US"/>
              <a:t>BERT feature embedding code</a:t>
            </a:r>
          </a:p>
        </p:txBody>
      </p:sp>
      <p:pic>
        <p:nvPicPr>
          <p:cNvPr id="5" name="Picture 4" descr="A screenshot of a cell phone&#10;&#10;Description automatically generated">
            <a:extLst>
              <a:ext uri="{FF2B5EF4-FFF2-40B4-BE49-F238E27FC236}">
                <a16:creationId xmlns:a16="http://schemas.microsoft.com/office/drawing/2014/main" id="{07692271-08BB-44E3-A607-017ECA8CC448}"/>
              </a:ext>
            </a:extLst>
          </p:cNvPr>
          <p:cNvPicPr>
            <a:picLocks noChangeAspect="1"/>
          </p:cNvPicPr>
          <p:nvPr/>
        </p:nvPicPr>
        <p:blipFill rotWithShape="1">
          <a:blip r:embed="rId2">
            <a:extLst>
              <a:ext uri="{28A0092B-C50C-407E-A947-70E740481C1C}">
                <a14:useLocalDpi xmlns:a14="http://schemas.microsoft.com/office/drawing/2010/main" val="0"/>
              </a:ext>
            </a:extLst>
          </a:blip>
          <a:srcRect t="36642" r="-279" b="17833"/>
          <a:stretch/>
        </p:blipFill>
        <p:spPr>
          <a:xfrm>
            <a:off x="706854" y="1626499"/>
            <a:ext cx="9937021" cy="2735107"/>
          </a:xfrm>
          <a:prstGeom prst="rect">
            <a:avLst/>
          </a:prstGeom>
        </p:spPr>
      </p:pic>
      <p:sp>
        <p:nvSpPr>
          <p:cNvPr id="4" name="TextBox 3">
            <a:extLst>
              <a:ext uri="{FF2B5EF4-FFF2-40B4-BE49-F238E27FC236}">
                <a16:creationId xmlns:a16="http://schemas.microsoft.com/office/drawing/2014/main" id="{BBEACB6A-A470-42AA-841C-DB823C827BC0}"/>
              </a:ext>
            </a:extLst>
          </p:cNvPr>
          <p:cNvSpPr txBox="1"/>
          <p:nvPr/>
        </p:nvSpPr>
        <p:spPr>
          <a:xfrm>
            <a:off x="802685" y="4753333"/>
            <a:ext cx="9745360" cy="369332"/>
          </a:xfrm>
          <a:prstGeom prst="rect">
            <a:avLst/>
          </a:prstGeom>
          <a:noFill/>
        </p:spPr>
        <p:txBody>
          <a:bodyPr wrap="none" lIns="0" tIns="0" rIns="0" bIns="0" rtlCol="0">
            <a:spAutoFit/>
          </a:bodyPr>
          <a:lstStyle/>
          <a:p>
            <a:pPr algn="l"/>
            <a:r>
              <a:rPr lang="en-US" sz="2400">
                <a:gradFill>
                  <a:gsLst>
                    <a:gs pos="2917">
                      <a:schemeClr val="tx1"/>
                    </a:gs>
                    <a:gs pos="30000">
                      <a:schemeClr val="tx1"/>
                    </a:gs>
                  </a:gsLst>
                  <a:lin ang="5400000" scaled="0"/>
                </a:gradFill>
              </a:rPr>
              <a:t>Cosine similarity rank is suggested to be used instead of the raw score.  </a:t>
            </a:r>
          </a:p>
        </p:txBody>
      </p:sp>
    </p:spTree>
    <p:extLst>
      <p:ext uri="{BB962C8B-B14F-4D97-AF65-F5344CB8AC3E}">
        <p14:creationId xmlns:p14="http://schemas.microsoft.com/office/powerpoint/2010/main" val="37066068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5DB819-C06F-4B39-B768-9A284C0918E3}"/>
              </a:ext>
            </a:extLst>
          </p:cNvPr>
          <p:cNvSpPr>
            <a:spLocks noGrp="1"/>
          </p:cNvSpPr>
          <p:nvPr>
            <p:ph type="title"/>
          </p:nvPr>
        </p:nvSpPr>
        <p:spPr>
          <a:xfrm>
            <a:off x="718892" y="659593"/>
            <a:ext cx="11018520" cy="553998"/>
          </a:xfrm>
        </p:spPr>
        <p:txBody>
          <a:bodyPr/>
          <a:lstStyle/>
          <a:p>
            <a:r>
              <a:rPr lang="en-US" dirty="0"/>
              <a:t>BERT classification</a:t>
            </a:r>
          </a:p>
        </p:txBody>
      </p:sp>
      <p:sp>
        <p:nvSpPr>
          <p:cNvPr id="4" name="Content Placeholder 3">
            <a:extLst>
              <a:ext uri="{FF2B5EF4-FFF2-40B4-BE49-F238E27FC236}">
                <a16:creationId xmlns:a16="http://schemas.microsoft.com/office/drawing/2014/main" id="{41669FB0-6535-47CF-9087-5143FA53F51D}"/>
              </a:ext>
            </a:extLst>
          </p:cNvPr>
          <p:cNvSpPr txBox="1">
            <a:spLocks noGrp="1"/>
          </p:cNvSpPr>
          <p:nvPr>
            <p:ph idx="1"/>
          </p:nvPr>
        </p:nvSpPr>
        <p:spPr>
          <a:xfrm>
            <a:off x="584200" y="1435100"/>
            <a:ext cx="11018838" cy="5109091"/>
          </a:xfrm>
          <a:prstGeom prst="rect">
            <a:avLst/>
          </a:prstGeom>
          <a:noFill/>
        </p:spPr>
        <p:txBody>
          <a:bodyPr vert="horz" wrap="square" lIns="0" tIns="0" rIns="0" bIns="0" rtlCol="0" anchor="t">
            <a:spAutoFit/>
          </a:bodyPr>
          <a:lstStyle/>
          <a:p>
            <a:pPr marL="0" indent="0">
              <a:buNone/>
            </a:pPr>
            <a:r>
              <a:rPr lang="en-US" sz="2000" dirty="0">
                <a:cs typeface="Segoe UI"/>
              </a:rPr>
              <a:t>Uniﬁed architecture across different tasks:</a:t>
            </a:r>
            <a:endParaRPr lang="en-US" sz="2000" dirty="0">
              <a:ea typeface="+mn-lt"/>
              <a:cs typeface="+mn-lt"/>
            </a:endParaRPr>
          </a:p>
          <a:p>
            <a:pPr lvl="1"/>
            <a:r>
              <a:rPr lang="en-US" sz="1600" dirty="0">
                <a:cs typeface="Segoe UI"/>
              </a:rPr>
              <a:t>BERT can be used for a wide variety of language tasks by adding a layer to the core model. </a:t>
            </a:r>
            <a:endParaRPr lang="en-US" sz="1600" dirty="0">
              <a:ea typeface="+mn-lt"/>
              <a:cs typeface="+mn-lt"/>
            </a:endParaRPr>
          </a:p>
          <a:p>
            <a:pPr lvl="1"/>
            <a:endParaRPr lang="en-US" sz="1600" dirty="0">
              <a:ea typeface="+mn-lt"/>
              <a:cs typeface="+mn-lt"/>
            </a:endParaRPr>
          </a:p>
          <a:p>
            <a:pPr marL="228600" lvl="1" indent="0">
              <a:buNone/>
            </a:pPr>
            <a:r>
              <a:rPr lang="en-US" dirty="0">
                <a:ea typeface="+mn-lt"/>
                <a:cs typeface="+mn-lt"/>
              </a:rPr>
              <a:t>Binary Classification Example: </a:t>
            </a:r>
          </a:p>
          <a:p>
            <a:r>
              <a:rPr lang="en-US" sz="1200" dirty="0" err="1">
                <a:ea typeface="+mn-lt"/>
                <a:cs typeface="+mn-lt"/>
              </a:rPr>
              <a:t>output_weights</a:t>
            </a:r>
            <a:r>
              <a:rPr lang="en-US" sz="1200" dirty="0">
                <a:ea typeface="+mn-lt"/>
                <a:cs typeface="+mn-lt"/>
              </a:rPr>
              <a:t> = </a:t>
            </a:r>
            <a:r>
              <a:rPr lang="en-US" sz="1200" dirty="0" err="1">
                <a:ea typeface="+mn-lt"/>
                <a:cs typeface="+mn-lt"/>
              </a:rPr>
              <a:t>tf.get_variable</a:t>
            </a:r>
            <a:r>
              <a:rPr lang="en-US" sz="1200" dirty="0">
                <a:ea typeface="+mn-lt"/>
                <a:cs typeface="+mn-lt"/>
              </a:rPr>
              <a:t>("</a:t>
            </a:r>
            <a:r>
              <a:rPr lang="en-US" sz="1200" dirty="0" err="1">
                <a:ea typeface="+mn-lt"/>
                <a:cs typeface="+mn-lt"/>
              </a:rPr>
              <a:t>output_weights</a:t>
            </a:r>
            <a:r>
              <a:rPr lang="en-US" sz="1200" dirty="0">
                <a:ea typeface="+mn-lt"/>
                <a:cs typeface="+mn-lt"/>
              </a:rPr>
              <a:t>", [</a:t>
            </a:r>
            <a:r>
              <a:rPr lang="en-US" sz="1200" dirty="0" err="1">
                <a:ea typeface="+mn-lt"/>
                <a:cs typeface="+mn-lt"/>
              </a:rPr>
              <a:t>num_labels</a:t>
            </a:r>
            <a:r>
              <a:rPr lang="en-US" sz="1200" dirty="0">
                <a:ea typeface="+mn-lt"/>
                <a:cs typeface="+mn-lt"/>
              </a:rPr>
              <a:t>, </a:t>
            </a:r>
            <a:r>
              <a:rPr lang="en-US" sz="1200" dirty="0" err="1">
                <a:ea typeface="+mn-lt"/>
                <a:cs typeface="+mn-lt"/>
              </a:rPr>
              <a:t>hidden_size</a:t>
            </a:r>
            <a:r>
              <a:rPr lang="en-US" sz="1200" dirty="0">
                <a:ea typeface="+mn-lt"/>
                <a:cs typeface="+mn-lt"/>
              </a:rPr>
              <a:t>], initializer=</a:t>
            </a:r>
            <a:r>
              <a:rPr lang="en-US" sz="1200" dirty="0" err="1">
                <a:ea typeface="+mn-lt"/>
                <a:cs typeface="+mn-lt"/>
              </a:rPr>
              <a:t>tf.truncated_normal_initializer</a:t>
            </a:r>
            <a:r>
              <a:rPr lang="en-US" sz="1200" dirty="0">
                <a:ea typeface="+mn-lt"/>
                <a:cs typeface="+mn-lt"/>
              </a:rPr>
              <a:t>(</a:t>
            </a:r>
            <a:r>
              <a:rPr lang="en-US" sz="1200" dirty="0" err="1">
                <a:ea typeface="+mn-lt"/>
                <a:cs typeface="+mn-lt"/>
              </a:rPr>
              <a:t>stddev</a:t>
            </a:r>
            <a:r>
              <a:rPr lang="en-US" sz="1200" dirty="0">
                <a:ea typeface="+mn-lt"/>
                <a:cs typeface="+mn-lt"/>
              </a:rPr>
              <a:t>=0.02))</a:t>
            </a:r>
            <a:endParaRPr lang="en-US" sz="1200" dirty="0"/>
          </a:p>
          <a:p>
            <a:pPr lvl="1"/>
            <a:r>
              <a:rPr lang="en-US" sz="1000" dirty="0">
                <a:ea typeface="+mn-lt"/>
                <a:cs typeface="+mn-lt"/>
              </a:rPr>
              <a:t>#</a:t>
            </a:r>
            <a:r>
              <a:rPr lang="en-US" sz="1000" dirty="0" err="1">
                <a:ea typeface="+mn-lt"/>
                <a:cs typeface="+mn-lt"/>
              </a:rPr>
              <a:t>hidden_size</a:t>
            </a:r>
            <a:r>
              <a:rPr lang="en-US" sz="1000" dirty="0">
                <a:ea typeface="+mn-lt"/>
                <a:cs typeface="+mn-lt"/>
              </a:rPr>
              <a:t> = </a:t>
            </a:r>
            <a:r>
              <a:rPr lang="en-US" sz="1000" dirty="0" err="1">
                <a:ea typeface="+mn-lt"/>
                <a:cs typeface="+mn-lt"/>
              </a:rPr>
              <a:t>output_layer.shape</a:t>
            </a:r>
            <a:r>
              <a:rPr lang="en-US" sz="1000" dirty="0">
                <a:ea typeface="+mn-lt"/>
                <a:cs typeface="+mn-lt"/>
              </a:rPr>
              <a:t>[-1].value;</a:t>
            </a:r>
          </a:p>
          <a:p>
            <a:pPr lvl="1"/>
            <a:r>
              <a:rPr lang="en-US" sz="1000" dirty="0">
                <a:ea typeface="+mn-lt"/>
                <a:cs typeface="+mn-lt"/>
              </a:rPr>
              <a:t># </a:t>
            </a:r>
            <a:r>
              <a:rPr lang="en-US" sz="1000" dirty="0" err="1">
                <a:ea typeface="+mn-lt"/>
                <a:cs typeface="+mn-lt"/>
              </a:rPr>
              <a:t>num_labels</a:t>
            </a:r>
            <a:r>
              <a:rPr lang="en-US" sz="1000" dirty="0">
                <a:ea typeface="+mn-lt"/>
                <a:cs typeface="+mn-lt"/>
              </a:rPr>
              <a:t>=</a:t>
            </a:r>
            <a:r>
              <a:rPr lang="en-US" sz="1000" dirty="0" err="1">
                <a:ea typeface="+mn-lt"/>
                <a:cs typeface="+mn-lt"/>
              </a:rPr>
              <a:t>len</a:t>
            </a:r>
            <a:r>
              <a:rPr lang="en-US" sz="1000" dirty="0">
                <a:ea typeface="+mn-lt"/>
                <a:cs typeface="+mn-lt"/>
              </a:rPr>
              <a:t>(</a:t>
            </a:r>
            <a:r>
              <a:rPr lang="en-US" sz="1000" dirty="0" err="1">
                <a:ea typeface="+mn-lt"/>
                <a:cs typeface="+mn-lt"/>
              </a:rPr>
              <a:t>label_list</a:t>
            </a:r>
            <a:r>
              <a:rPr lang="en-US" sz="1000" dirty="0">
                <a:ea typeface="+mn-lt"/>
                <a:cs typeface="+mn-lt"/>
              </a:rPr>
              <a:t>) #how many categories of your outcome data</a:t>
            </a:r>
            <a:endParaRPr lang="en-US" sz="1000" dirty="0"/>
          </a:p>
          <a:p>
            <a:r>
              <a:rPr lang="en-US" sz="1200" dirty="0" err="1">
                <a:ea typeface="+mn-lt"/>
                <a:cs typeface="+mn-lt"/>
              </a:rPr>
              <a:t>output_bias</a:t>
            </a:r>
            <a:r>
              <a:rPr lang="en-US" sz="1200" dirty="0">
                <a:ea typeface="+mn-lt"/>
                <a:cs typeface="+mn-lt"/>
              </a:rPr>
              <a:t>= </a:t>
            </a:r>
            <a:r>
              <a:rPr lang="en-US" sz="1200" dirty="0" err="1">
                <a:ea typeface="+mn-lt"/>
                <a:cs typeface="+mn-lt"/>
              </a:rPr>
              <a:t>tf.get_variable</a:t>
            </a:r>
            <a:r>
              <a:rPr lang="en-US" sz="1200" dirty="0">
                <a:ea typeface="+mn-lt"/>
                <a:cs typeface="+mn-lt"/>
              </a:rPr>
              <a:t>("</a:t>
            </a:r>
            <a:r>
              <a:rPr lang="en-US" sz="1200" dirty="0" err="1">
                <a:ea typeface="+mn-lt"/>
                <a:cs typeface="+mn-lt"/>
              </a:rPr>
              <a:t>output_bias</a:t>
            </a:r>
            <a:r>
              <a:rPr lang="en-US" sz="1200" dirty="0">
                <a:ea typeface="+mn-lt"/>
                <a:cs typeface="+mn-lt"/>
              </a:rPr>
              <a:t>", [</a:t>
            </a:r>
            <a:r>
              <a:rPr lang="en-US" sz="1200" dirty="0" err="1">
                <a:ea typeface="+mn-lt"/>
                <a:cs typeface="+mn-lt"/>
              </a:rPr>
              <a:t>num_labels</a:t>
            </a:r>
            <a:r>
              <a:rPr lang="en-US" sz="1200" dirty="0">
                <a:ea typeface="+mn-lt"/>
                <a:cs typeface="+mn-lt"/>
              </a:rPr>
              <a:t>], initializer=</a:t>
            </a:r>
            <a:r>
              <a:rPr lang="en-US" sz="1200" dirty="0" err="1">
                <a:ea typeface="+mn-lt"/>
                <a:cs typeface="+mn-lt"/>
              </a:rPr>
              <a:t>tf.zeros_initializer</a:t>
            </a:r>
            <a:r>
              <a:rPr lang="en-US" sz="1200" dirty="0">
                <a:ea typeface="+mn-lt"/>
                <a:cs typeface="+mn-lt"/>
              </a:rPr>
              <a:t>())</a:t>
            </a:r>
            <a:endParaRPr lang="en-US" sz="1200" dirty="0"/>
          </a:p>
          <a:p>
            <a:r>
              <a:rPr lang="en-US" sz="1200" dirty="0" err="1">
                <a:ea typeface="+mn-lt"/>
                <a:cs typeface="+mn-lt"/>
              </a:rPr>
              <a:t>output_layer</a:t>
            </a:r>
            <a:r>
              <a:rPr lang="en-US" sz="1200" dirty="0">
                <a:ea typeface="+mn-lt"/>
                <a:cs typeface="+mn-lt"/>
              </a:rPr>
              <a:t> = </a:t>
            </a:r>
            <a:r>
              <a:rPr lang="en-US" sz="1200" dirty="0" err="1">
                <a:ea typeface="+mn-lt"/>
                <a:cs typeface="+mn-lt"/>
              </a:rPr>
              <a:t>tf.nn.dropout</a:t>
            </a:r>
            <a:r>
              <a:rPr lang="en-US" sz="1200" dirty="0">
                <a:ea typeface="+mn-lt"/>
                <a:cs typeface="+mn-lt"/>
              </a:rPr>
              <a:t>(</a:t>
            </a:r>
            <a:r>
              <a:rPr lang="en-US" sz="1200" dirty="0" err="1">
                <a:ea typeface="+mn-lt"/>
                <a:cs typeface="+mn-lt"/>
              </a:rPr>
              <a:t>output_layer</a:t>
            </a:r>
            <a:r>
              <a:rPr lang="en-US" sz="1200" dirty="0">
                <a:ea typeface="+mn-lt"/>
                <a:cs typeface="+mn-lt"/>
              </a:rPr>
              <a:t>, rate=0.1)</a:t>
            </a:r>
            <a:endParaRPr lang="en-US" sz="1200" dirty="0"/>
          </a:p>
          <a:p>
            <a:r>
              <a:rPr lang="en-US" sz="1200" dirty="0">
                <a:ea typeface="+mn-lt"/>
                <a:cs typeface="+mn-lt"/>
              </a:rPr>
              <a:t>logits = </a:t>
            </a:r>
            <a:r>
              <a:rPr lang="en-US" sz="1200" dirty="0" err="1">
                <a:ea typeface="+mn-lt"/>
                <a:cs typeface="+mn-lt"/>
              </a:rPr>
              <a:t>tf.matmul</a:t>
            </a:r>
            <a:r>
              <a:rPr lang="en-US" sz="1200" dirty="0">
                <a:ea typeface="+mn-lt"/>
                <a:cs typeface="+mn-lt"/>
              </a:rPr>
              <a:t>(</a:t>
            </a:r>
            <a:r>
              <a:rPr lang="en-US" sz="1200" dirty="0" err="1">
                <a:ea typeface="+mn-lt"/>
                <a:cs typeface="+mn-lt"/>
              </a:rPr>
              <a:t>output_layer</a:t>
            </a:r>
            <a:r>
              <a:rPr lang="en-US" sz="1200" dirty="0">
                <a:ea typeface="+mn-lt"/>
                <a:cs typeface="+mn-lt"/>
              </a:rPr>
              <a:t>, </a:t>
            </a:r>
            <a:r>
              <a:rPr lang="en-US" sz="1200" dirty="0" err="1">
                <a:ea typeface="+mn-lt"/>
                <a:cs typeface="+mn-lt"/>
              </a:rPr>
              <a:t>output_weights</a:t>
            </a:r>
            <a:r>
              <a:rPr lang="en-US" sz="1200" dirty="0">
                <a:ea typeface="+mn-lt"/>
                <a:cs typeface="+mn-lt"/>
              </a:rPr>
              <a:t>, </a:t>
            </a:r>
            <a:r>
              <a:rPr lang="en-US" sz="1200" dirty="0" err="1">
                <a:ea typeface="+mn-lt"/>
                <a:cs typeface="+mn-lt"/>
              </a:rPr>
              <a:t>transpose_b</a:t>
            </a:r>
            <a:r>
              <a:rPr lang="en-US" sz="1200" dirty="0">
                <a:ea typeface="+mn-lt"/>
                <a:cs typeface="+mn-lt"/>
              </a:rPr>
              <a:t>=True)</a:t>
            </a:r>
            <a:endParaRPr lang="en-US" sz="1200" dirty="0"/>
          </a:p>
          <a:p>
            <a:r>
              <a:rPr lang="en-US" sz="1200" dirty="0">
                <a:ea typeface="+mn-lt"/>
                <a:cs typeface="+mn-lt"/>
              </a:rPr>
              <a:t>logits = </a:t>
            </a:r>
            <a:r>
              <a:rPr lang="en-US" sz="1200" dirty="0" err="1">
                <a:ea typeface="+mn-lt"/>
                <a:cs typeface="+mn-lt"/>
              </a:rPr>
              <a:t>tf.nn.bias_add</a:t>
            </a:r>
            <a:r>
              <a:rPr lang="en-US" sz="1200" dirty="0">
                <a:ea typeface="+mn-lt"/>
                <a:cs typeface="+mn-lt"/>
              </a:rPr>
              <a:t>(logits, </a:t>
            </a:r>
            <a:r>
              <a:rPr lang="en-US" sz="1200" dirty="0" err="1">
                <a:ea typeface="+mn-lt"/>
                <a:cs typeface="+mn-lt"/>
              </a:rPr>
              <a:t>output_bias</a:t>
            </a:r>
            <a:r>
              <a:rPr lang="en-US" sz="1200" dirty="0">
                <a:ea typeface="+mn-lt"/>
                <a:cs typeface="+mn-lt"/>
              </a:rPr>
              <a:t>)</a:t>
            </a:r>
            <a:endParaRPr lang="en-US" sz="1200" dirty="0"/>
          </a:p>
          <a:p>
            <a:r>
              <a:rPr lang="en-US" sz="1200" dirty="0" err="1">
                <a:ea typeface="+mn-lt"/>
                <a:cs typeface="+mn-lt"/>
              </a:rPr>
              <a:t>log_probs</a:t>
            </a:r>
            <a:r>
              <a:rPr lang="en-US" sz="1200" dirty="0">
                <a:ea typeface="+mn-lt"/>
                <a:cs typeface="+mn-lt"/>
              </a:rPr>
              <a:t> = </a:t>
            </a:r>
            <a:r>
              <a:rPr lang="en-US" sz="1200" dirty="0" err="1">
                <a:ea typeface="+mn-lt"/>
                <a:cs typeface="+mn-lt"/>
              </a:rPr>
              <a:t>tf.nn.log_softmax</a:t>
            </a:r>
            <a:r>
              <a:rPr lang="en-US" sz="1200" dirty="0">
                <a:ea typeface="+mn-lt"/>
                <a:cs typeface="+mn-lt"/>
              </a:rPr>
              <a:t>(logits, axis=-1) #log probability.</a:t>
            </a:r>
            <a:endParaRPr lang="en-US" sz="1200" dirty="0"/>
          </a:p>
          <a:p>
            <a:endParaRPr lang="en-US" sz="1200" dirty="0">
              <a:ea typeface="+mn-lt"/>
              <a:cs typeface="+mn-lt"/>
            </a:endParaRPr>
          </a:p>
          <a:p>
            <a:r>
              <a:rPr lang="en-US" sz="1200" dirty="0" err="1">
                <a:ea typeface="+mn-lt"/>
                <a:cs typeface="+mn-lt"/>
              </a:rPr>
              <a:t>one_hot_labels</a:t>
            </a:r>
            <a:r>
              <a:rPr lang="en-US" sz="1200" dirty="0">
                <a:ea typeface="+mn-lt"/>
                <a:cs typeface="+mn-lt"/>
              </a:rPr>
              <a:t> = </a:t>
            </a:r>
            <a:r>
              <a:rPr lang="en-US" sz="1200" dirty="0" err="1">
                <a:ea typeface="+mn-lt"/>
                <a:cs typeface="+mn-lt"/>
              </a:rPr>
              <a:t>tf.one_hot</a:t>
            </a:r>
            <a:r>
              <a:rPr lang="en-US" sz="1200" dirty="0">
                <a:ea typeface="+mn-lt"/>
                <a:cs typeface="+mn-lt"/>
              </a:rPr>
              <a:t>(labels, depth=</a:t>
            </a:r>
            <a:r>
              <a:rPr lang="en-US" sz="1200" dirty="0" err="1">
                <a:ea typeface="+mn-lt"/>
                <a:cs typeface="+mn-lt"/>
              </a:rPr>
              <a:t>num_labels</a:t>
            </a:r>
            <a:r>
              <a:rPr lang="en-US" sz="1200" dirty="0">
                <a:ea typeface="+mn-lt"/>
                <a:cs typeface="+mn-lt"/>
              </a:rPr>
              <a:t>, </a:t>
            </a:r>
            <a:r>
              <a:rPr lang="en-US" sz="1200" dirty="0" err="1">
                <a:ea typeface="+mn-lt"/>
                <a:cs typeface="+mn-lt"/>
              </a:rPr>
              <a:t>dtype</a:t>
            </a:r>
            <a:r>
              <a:rPr lang="en-US" sz="1200" dirty="0">
                <a:ea typeface="+mn-lt"/>
                <a:cs typeface="+mn-lt"/>
              </a:rPr>
              <a:t>=tf.float32)</a:t>
            </a:r>
            <a:endParaRPr lang="en-US" sz="1200" dirty="0"/>
          </a:p>
          <a:p>
            <a:r>
              <a:rPr lang="en-US" sz="1200" dirty="0">
                <a:ea typeface="+mn-lt"/>
                <a:cs typeface="+mn-lt"/>
              </a:rPr>
              <a:t>#compute loss between predicted and actual label</a:t>
            </a:r>
          </a:p>
          <a:p>
            <a:r>
              <a:rPr lang="en-US" sz="1200" dirty="0">
                <a:ea typeface="+mn-lt"/>
                <a:cs typeface="+mn-lt"/>
              </a:rPr>
              <a:t> </a:t>
            </a:r>
            <a:r>
              <a:rPr lang="en-US" sz="1200" dirty="0" err="1">
                <a:ea typeface="+mn-lt"/>
                <a:cs typeface="+mn-lt"/>
              </a:rPr>
              <a:t>per_example_loss</a:t>
            </a:r>
            <a:r>
              <a:rPr lang="en-US" sz="1200" dirty="0">
                <a:ea typeface="+mn-lt"/>
                <a:cs typeface="+mn-lt"/>
              </a:rPr>
              <a:t> = -</a:t>
            </a:r>
            <a:r>
              <a:rPr lang="en-US" sz="1200" dirty="0" err="1">
                <a:ea typeface="+mn-lt"/>
                <a:cs typeface="+mn-lt"/>
              </a:rPr>
              <a:t>tf.reduce_sum</a:t>
            </a:r>
            <a:r>
              <a:rPr lang="en-US" sz="1200" dirty="0">
                <a:ea typeface="+mn-lt"/>
                <a:cs typeface="+mn-lt"/>
              </a:rPr>
              <a:t>(</a:t>
            </a:r>
            <a:r>
              <a:rPr lang="en-US" sz="1200" dirty="0" err="1">
                <a:ea typeface="+mn-lt"/>
                <a:cs typeface="+mn-lt"/>
              </a:rPr>
              <a:t>one_hot_labels</a:t>
            </a:r>
            <a:r>
              <a:rPr lang="en-US" sz="1200" dirty="0">
                <a:ea typeface="+mn-lt"/>
                <a:cs typeface="+mn-lt"/>
              </a:rPr>
              <a:t> * </a:t>
            </a:r>
            <a:r>
              <a:rPr lang="en-US" sz="1200" dirty="0" err="1">
                <a:ea typeface="+mn-lt"/>
                <a:cs typeface="+mn-lt"/>
              </a:rPr>
              <a:t>log_probs</a:t>
            </a:r>
            <a:r>
              <a:rPr lang="en-US" sz="1200" dirty="0">
                <a:ea typeface="+mn-lt"/>
                <a:cs typeface="+mn-lt"/>
              </a:rPr>
              <a:t>, axis=-1)</a:t>
            </a:r>
            <a:endParaRPr lang="en-US" dirty="0"/>
          </a:p>
          <a:p>
            <a:r>
              <a:rPr lang="en-US" sz="1200" dirty="0">
                <a:ea typeface="+mn-lt"/>
                <a:cs typeface="+mn-lt"/>
              </a:rPr>
              <a:t> loss = </a:t>
            </a:r>
            <a:r>
              <a:rPr lang="en-US" sz="1200" dirty="0" err="1">
                <a:ea typeface="+mn-lt"/>
                <a:cs typeface="+mn-lt"/>
              </a:rPr>
              <a:t>tf.reduce_mean</a:t>
            </a:r>
            <a:r>
              <a:rPr lang="en-US" sz="1200" dirty="0">
                <a:ea typeface="+mn-lt"/>
                <a:cs typeface="+mn-lt"/>
              </a:rPr>
              <a:t>(</a:t>
            </a:r>
            <a:r>
              <a:rPr lang="en-US" sz="1200" dirty="0" err="1">
                <a:ea typeface="+mn-lt"/>
                <a:cs typeface="+mn-lt"/>
              </a:rPr>
              <a:t>per_example_loss</a:t>
            </a:r>
            <a:r>
              <a:rPr lang="en-US" sz="1200" dirty="0">
                <a:ea typeface="+mn-lt"/>
                <a:cs typeface="+mn-lt"/>
              </a:rPr>
              <a:t>)</a:t>
            </a:r>
            <a:endParaRPr lang="en-US" dirty="0"/>
          </a:p>
          <a:p>
            <a:r>
              <a:rPr lang="en-US" sz="1200" dirty="0">
                <a:ea typeface="+mn-lt"/>
                <a:cs typeface="+mn-lt"/>
              </a:rPr>
              <a:t>   </a:t>
            </a:r>
            <a:endParaRPr lang="en-US" sz="1200" dirty="0"/>
          </a:p>
          <a:p>
            <a:pPr marL="0" indent="0">
              <a:buNone/>
            </a:pPr>
            <a:r>
              <a:rPr lang="en-US" sz="2400" dirty="0"/>
              <a:t>Details are seen: https://github.com/bryan-c-castillo/MLADS-TextEmbedding-Bert-Elmo-Tutorial</a:t>
            </a:r>
          </a:p>
        </p:txBody>
      </p:sp>
    </p:spTree>
    <p:extLst>
      <p:ext uri="{BB962C8B-B14F-4D97-AF65-F5344CB8AC3E}">
        <p14:creationId xmlns:p14="http://schemas.microsoft.com/office/powerpoint/2010/main" val="2909424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9499D-EA1E-485F-A321-E8DDA877083D}"/>
              </a:ext>
            </a:extLst>
          </p:cNvPr>
          <p:cNvSpPr>
            <a:spLocks noGrp="1"/>
          </p:cNvSpPr>
          <p:nvPr>
            <p:ph type="title"/>
          </p:nvPr>
        </p:nvSpPr>
        <p:spPr>
          <a:xfrm>
            <a:off x="319815" y="2655115"/>
            <a:ext cx="11018520" cy="1107996"/>
          </a:xfrm>
        </p:spPr>
        <p:txBody>
          <a:bodyPr/>
          <a:lstStyle/>
          <a:p>
            <a:r>
              <a:rPr lang="en-US" dirty="0"/>
              <a:t>Text generation – build a Valentine's Day Excuse Bot</a:t>
            </a:r>
            <a:br>
              <a:rPr lang="en-US" dirty="0"/>
            </a:br>
            <a:r>
              <a:rPr lang="en-US" dirty="0"/>
              <a:t> </a:t>
            </a:r>
          </a:p>
        </p:txBody>
      </p:sp>
    </p:spTree>
    <p:extLst>
      <p:ext uri="{BB962C8B-B14F-4D97-AF65-F5344CB8AC3E}">
        <p14:creationId xmlns:p14="http://schemas.microsoft.com/office/powerpoint/2010/main" val="38426176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0CBFB-8B0B-411F-BB8D-27700AAAC61A}"/>
              </a:ext>
            </a:extLst>
          </p:cNvPr>
          <p:cNvSpPr>
            <a:spLocks noGrp="1"/>
          </p:cNvSpPr>
          <p:nvPr>
            <p:ph type="title"/>
          </p:nvPr>
        </p:nvSpPr>
        <p:spPr/>
        <p:txBody>
          <a:bodyPr/>
          <a:lstStyle/>
          <a:p>
            <a:r>
              <a:rPr lang="en-US" dirty="0"/>
              <a:t>Lab example</a:t>
            </a:r>
          </a:p>
        </p:txBody>
      </p:sp>
      <p:sp>
        <p:nvSpPr>
          <p:cNvPr id="3" name="Content Placeholder 2">
            <a:extLst>
              <a:ext uri="{FF2B5EF4-FFF2-40B4-BE49-F238E27FC236}">
                <a16:creationId xmlns:a16="http://schemas.microsoft.com/office/drawing/2014/main" id="{CB935B72-FD0C-48A8-94E7-EFDDA6ED916D}"/>
              </a:ext>
            </a:extLst>
          </p:cNvPr>
          <p:cNvSpPr>
            <a:spLocks noGrp="1"/>
          </p:cNvSpPr>
          <p:nvPr>
            <p:ph sz="quarter" idx="10"/>
          </p:nvPr>
        </p:nvSpPr>
        <p:spPr>
          <a:xfrm>
            <a:off x="584200" y="1435100"/>
            <a:ext cx="11018838" cy="3681008"/>
          </a:xfrm>
        </p:spPr>
        <p:txBody>
          <a:bodyPr/>
          <a:lstStyle/>
          <a:p>
            <a:pPr fontAlgn="base"/>
            <a:r>
              <a:rPr lang="en-US" dirty="0"/>
              <a:t>MDB Dataset​ for classification tasks</a:t>
            </a:r>
          </a:p>
          <a:p>
            <a:pPr lvl="1" fontAlgn="base"/>
            <a:r>
              <a:rPr lang="en-US" dirty="0"/>
              <a:t>50K highly polarized reviews​</a:t>
            </a:r>
          </a:p>
          <a:p>
            <a:pPr lvl="1" fontAlgn="base"/>
            <a:endParaRPr lang="en-US" dirty="0"/>
          </a:p>
          <a:p>
            <a:pPr marL="228600" lvl="1" indent="0" fontAlgn="base">
              <a:buNone/>
            </a:pPr>
            <a:r>
              <a:rPr lang="en-US" sz="2800" dirty="0"/>
              <a:t>Built a Valentine Excuse Bot </a:t>
            </a:r>
          </a:p>
          <a:p>
            <a:pPr lvl="1" fontAlgn="base"/>
            <a:endParaRPr lang="en-US" dirty="0"/>
          </a:p>
          <a:p>
            <a:pPr fontAlgn="base"/>
            <a:r>
              <a:rPr lang="en-US" dirty="0"/>
              <a:t>Lab: </a:t>
            </a:r>
          </a:p>
          <a:p>
            <a:pPr lvl="1" fontAlgn="base"/>
            <a:r>
              <a:rPr lang="en-US" dirty="0"/>
              <a:t>Vectorize the reviews using </a:t>
            </a:r>
            <a:r>
              <a:rPr lang="en-US" dirty="0" err="1"/>
              <a:t>tf-idf</a:t>
            </a:r>
            <a:endParaRPr lang="en-US" dirty="0"/>
          </a:p>
          <a:p>
            <a:pPr lvl="1" fontAlgn="base"/>
            <a:r>
              <a:rPr lang="en-US" dirty="0"/>
              <a:t>Vectorize the reviews using doc2vec</a:t>
            </a:r>
          </a:p>
          <a:p>
            <a:pPr lvl="1" fontAlgn="base"/>
            <a:r>
              <a:rPr lang="en-US" b="1" dirty="0"/>
              <a:t>Built a Valentine Excuse Bot </a:t>
            </a:r>
            <a:r>
              <a:rPr lang="en-US" dirty="0"/>
              <a:t>	</a:t>
            </a:r>
          </a:p>
        </p:txBody>
      </p:sp>
    </p:spTree>
    <p:extLst>
      <p:ext uri="{BB962C8B-B14F-4D97-AF65-F5344CB8AC3E}">
        <p14:creationId xmlns:p14="http://schemas.microsoft.com/office/powerpoint/2010/main" val="3583768072"/>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630A6-8059-4465-A39E-74CDE9E5419A}"/>
              </a:ext>
            </a:extLst>
          </p:cNvPr>
          <p:cNvSpPr>
            <a:spLocks noGrp="1"/>
          </p:cNvSpPr>
          <p:nvPr>
            <p:ph type="title"/>
          </p:nvPr>
        </p:nvSpPr>
        <p:spPr/>
        <p:txBody>
          <a:bodyPr/>
          <a:lstStyle/>
          <a:p>
            <a:r>
              <a:rPr lang="en-US">
                <a:cs typeface="Segoe UI"/>
              </a:rPr>
              <a:t> References</a:t>
            </a:r>
            <a:endParaRPr lang="en-US"/>
          </a:p>
        </p:txBody>
      </p:sp>
      <p:sp>
        <p:nvSpPr>
          <p:cNvPr id="3" name="Content Placeholder 2">
            <a:extLst>
              <a:ext uri="{FF2B5EF4-FFF2-40B4-BE49-F238E27FC236}">
                <a16:creationId xmlns:a16="http://schemas.microsoft.com/office/drawing/2014/main" id="{EBD790EC-5FF6-48F6-9147-D10B08C783FE}"/>
              </a:ext>
            </a:extLst>
          </p:cNvPr>
          <p:cNvSpPr>
            <a:spLocks noGrp="1"/>
          </p:cNvSpPr>
          <p:nvPr>
            <p:ph idx="1"/>
          </p:nvPr>
        </p:nvSpPr>
        <p:spPr>
          <a:xfrm>
            <a:off x="591256" y="1336725"/>
            <a:ext cx="11018520" cy="4912114"/>
          </a:xfrm>
        </p:spPr>
        <p:txBody>
          <a:bodyPr vert="horz" wrap="square" lIns="0" tIns="0" rIns="0" bIns="0" rtlCol="0" anchor="t">
            <a:spAutoFit/>
          </a:bodyPr>
          <a:lstStyle/>
          <a:p>
            <a:pPr marL="0" indent="0">
              <a:buNone/>
            </a:pPr>
            <a:endParaRPr lang="en-US" sz="1200">
              <a:latin typeface="Times New Roman"/>
              <a:cs typeface="Segoe UI"/>
            </a:endParaRPr>
          </a:p>
          <a:p>
            <a:r>
              <a:rPr lang="en-US" sz="1200" i="1">
                <a:latin typeface="Times New Roman"/>
                <a:ea typeface="+mn-lt"/>
                <a:cs typeface="+mn-lt"/>
              </a:rPr>
              <a:t>Luhn, Hans Peter (1957). </a:t>
            </a:r>
            <a:r>
              <a:rPr lang="en-US" sz="1200" i="1">
                <a:latin typeface="Times New Roman"/>
                <a:ea typeface="+mn-lt"/>
                <a:cs typeface="+mn-lt"/>
                <a:hlinkClick r:id="rId3"/>
              </a:rPr>
              <a:t>"A Statistical Approach to Mechanized Encoding and Searching of Literary Information"</a:t>
            </a:r>
            <a:r>
              <a:rPr lang="en-US" sz="1200" i="1">
                <a:latin typeface="Times New Roman"/>
                <a:ea typeface="+mn-lt"/>
                <a:cs typeface="+mn-lt"/>
              </a:rPr>
              <a:t> (PDF). IBM Journal of Research and Development. 1 (4): 309–317. </a:t>
            </a:r>
            <a:endParaRPr lang="en-US" sz="1200">
              <a:latin typeface="Times New Roman"/>
              <a:ea typeface="+mn-lt"/>
            </a:endParaRPr>
          </a:p>
          <a:p>
            <a:endParaRPr lang="en-US" sz="1200">
              <a:latin typeface="Times New Roman"/>
              <a:ea typeface="+mn-lt"/>
              <a:cs typeface="+mn-lt"/>
            </a:endParaRPr>
          </a:p>
          <a:p>
            <a:r>
              <a:rPr lang="en-US" sz="1200">
                <a:latin typeface="Times New Roman"/>
                <a:ea typeface="+mn-lt"/>
                <a:cs typeface="+mn-lt"/>
                <a:hlinkClick r:id="rId4"/>
              </a:rPr>
              <a:t>Spärck Jones, K.</a:t>
            </a:r>
            <a:r>
              <a:rPr lang="en-US" sz="1200">
                <a:latin typeface="Times New Roman"/>
                <a:ea typeface="+mn-lt"/>
                <a:cs typeface="+mn-lt"/>
              </a:rPr>
              <a:t> (1972). "A Statistical Interpretation of Term Specificity and Its Application in Retrieval". </a:t>
            </a:r>
            <a:r>
              <a:rPr lang="en-US" sz="1200" i="1">
                <a:latin typeface="Times New Roman"/>
                <a:ea typeface="+mn-lt"/>
                <a:cs typeface="+mn-lt"/>
              </a:rPr>
              <a:t>Journal of Documentation</a:t>
            </a:r>
            <a:r>
              <a:rPr lang="en-US" sz="1200">
                <a:latin typeface="Times New Roman"/>
                <a:ea typeface="+mn-lt"/>
                <a:cs typeface="+mn-lt"/>
              </a:rPr>
              <a:t>. 28: 11–21. </a:t>
            </a:r>
            <a:endParaRPr lang="en-US" sz="1200">
              <a:latin typeface="Times New Roman"/>
            </a:endParaRPr>
          </a:p>
          <a:p>
            <a:endParaRPr lang="en-US" sz="1200">
              <a:latin typeface="Times New Roman"/>
              <a:ea typeface="+mn-lt"/>
              <a:cs typeface="+mn-lt"/>
            </a:endParaRPr>
          </a:p>
          <a:p>
            <a:r>
              <a:rPr lang="en-US" sz="1200">
                <a:latin typeface="Times New Roman"/>
                <a:ea typeface="+mn-lt"/>
                <a:cs typeface="+mn-lt"/>
              </a:rPr>
              <a:t>Laham, D. (1997). Latent Semantic Analysis Approaches to Categorization. Proceedings of the 19th Annual Conference of the Cognitive Science Society  (p. 979). Hillsdale, NJ: Lawrence Erlbaum Associates, Inc.</a:t>
            </a:r>
            <a:endParaRPr lang="en-US" sz="1200">
              <a:latin typeface="Times New Roman"/>
            </a:endParaRPr>
          </a:p>
          <a:p>
            <a:endParaRPr lang="en-US" sz="1200">
              <a:latin typeface="Times New Roman"/>
              <a:cs typeface="Segoe UI"/>
            </a:endParaRPr>
          </a:p>
          <a:p>
            <a:r>
              <a:rPr lang="en-US" sz="1200">
                <a:latin typeface="Times New Roman"/>
                <a:ea typeface="+mn-lt"/>
                <a:cs typeface="+mn-lt"/>
              </a:rPr>
              <a:t>Mikolov, Tomas; Sutskever, Ilya; Chen, Kai; Corrado, Greg S.; Dean, Jeff (2013). </a:t>
            </a:r>
            <a:r>
              <a:rPr lang="en-US" sz="1200" i="1">
                <a:latin typeface="Times New Roman"/>
                <a:ea typeface="+mn-lt"/>
                <a:cs typeface="+mn-lt"/>
              </a:rPr>
              <a:t>Distributed representations of words and phrases and their compositionality</a:t>
            </a:r>
            <a:r>
              <a:rPr lang="en-US" sz="1200">
                <a:latin typeface="Times New Roman"/>
                <a:ea typeface="+mn-lt"/>
                <a:cs typeface="+mn-lt"/>
              </a:rPr>
              <a:t>. </a:t>
            </a:r>
            <a:r>
              <a:rPr lang="en-US" sz="1200">
                <a:latin typeface="Times New Roman"/>
                <a:ea typeface="+mn-lt"/>
                <a:cs typeface="+mn-lt"/>
                <a:hlinkClick r:id="rId5"/>
              </a:rPr>
              <a:t>Advances in Neural Information Processing Systems</a:t>
            </a:r>
            <a:r>
              <a:rPr lang="en-US" sz="1200">
                <a:latin typeface="Times New Roman"/>
                <a:ea typeface="+mn-lt"/>
                <a:cs typeface="+mn-lt"/>
              </a:rPr>
              <a:t>.</a:t>
            </a:r>
            <a:endParaRPr lang="en-US" sz="1200">
              <a:latin typeface="Times New Roman"/>
              <a:cs typeface="Segoe UI"/>
            </a:endParaRPr>
          </a:p>
          <a:p>
            <a:endParaRPr lang="en-US" sz="1200">
              <a:latin typeface="Times New Roman"/>
              <a:ea typeface="+mn-lt"/>
              <a:cs typeface="+mn-lt"/>
            </a:endParaRPr>
          </a:p>
          <a:p>
            <a:r>
              <a:rPr lang="en-US" sz="1200" i="1">
                <a:latin typeface="Times New Roman"/>
                <a:ea typeface="+mn-lt"/>
                <a:cs typeface="+mn-lt"/>
              </a:rPr>
              <a:t>Quoc Le, Tomas Mikolov . </a:t>
            </a:r>
            <a:r>
              <a:rPr lang="en-US" sz="1200">
                <a:latin typeface="Times New Roman"/>
                <a:ea typeface="+mn-lt"/>
                <a:cs typeface="+mn-lt"/>
              </a:rPr>
              <a:t>Distributed Representations of Sentences and Documents. </a:t>
            </a:r>
            <a:r>
              <a:rPr lang="en-US" sz="1200" i="1">
                <a:latin typeface="Times New Roman"/>
                <a:ea typeface="+mn-lt"/>
                <a:cs typeface="+mn-lt"/>
              </a:rPr>
              <a:t>Proceedings of the 31st International Conference on Machine Learning, PMLR 32(2):1188-1196, 2014. </a:t>
            </a:r>
            <a:endParaRPr lang="en-US" sz="1200">
              <a:latin typeface="Times New Roman"/>
              <a:ea typeface="+mn-lt"/>
              <a:cs typeface="+mn-lt"/>
            </a:endParaRPr>
          </a:p>
          <a:p>
            <a:endParaRPr lang="en-US" sz="1200" i="1">
              <a:latin typeface="Times New Roman"/>
              <a:ea typeface="+mn-lt"/>
              <a:cs typeface="+mn-lt"/>
            </a:endParaRPr>
          </a:p>
          <a:p>
            <a:r>
              <a:rPr lang="en-US" sz="1200">
                <a:latin typeface="Times New Roman"/>
                <a:ea typeface="+mn-lt"/>
                <a:cs typeface="+mn-lt"/>
              </a:rPr>
              <a:t>P. Bojanowski*, E. Grave*, A. Joulin, T. Mikolov, </a:t>
            </a:r>
            <a:r>
              <a:rPr lang="en-US" sz="1200" i="1">
                <a:latin typeface="Times New Roman"/>
                <a:ea typeface="+mn-lt"/>
                <a:cs typeface="+mn-lt"/>
                <a:hlinkClick r:id="rId6"/>
              </a:rPr>
              <a:t>Enriching Word Vectors with Subword Information</a:t>
            </a:r>
            <a:endParaRPr lang="en-US" sz="1200">
              <a:latin typeface="Times New Roman"/>
              <a:cs typeface="Segoe UI"/>
            </a:endParaRPr>
          </a:p>
          <a:p>
            <a:endParaRPr lang="en-US" sz="1200" i="1">
              <a:latin typeface="Times New Roman"/>
              <a:cs typeface="Segoe UI"/>
            </a:endParaRPr>
          </a:p>
          <a:p>
            <a:r>
              <a:rPr lang="en-US" sz="1200">
                <a:latin typeface="Times New Roman"/>
                <a:cs typeface="Segoe UI"/>
              </a:rPr>
              <a:t>Wu et al: </a:t>
            </a:r>
            <a:r>
              <a:rPr lang="en-US" sz="1200">
                <a:latin typeface="Times New Roman"/>
                <a:ea typeface="+mn-lt"/>
                <a:cs typeface="+mn-lt"/>
              </a:rPr>
              <a:t>Google’s Neural Machine Translation System: Bridging the Gap between Human and Machine Translation </a:t>
            </a:r>
            <a:endParaRPr lang="en-US" sz="1200">
              <a:latin typeface="Times New Roman"/>
            </a:endParaRPr>
          </a:p>
          <a:p>
            <a:pPr marL="0" indent="0">
              <a:buNone/>
            </a:pPr>
            <a:endParaRPr lang="en-US" sz="1200">
              <a:latin typeface="Times New Roman"/>
              <a:ea typeface="+mn-lt"/>
              <a:cs typeface="+mn-lt"/>
            </a:endParaRPr>
          </a:p>
          <a:p>
            <a:r>
              <a:rPr lang="en-US" sz="1200">
                <a:latin typeface="Times New Roman"/>
                <a:cs typeface="Segoe UI"/>
              </a:rPr>
              <a:t>Ashish Vaswani, et al. </a:t>
            </a:r>
            <a:r>
              <a:rPr lang="en-US" sz="1200">
                <a:latin typeface="Times New Roman"/>
                <a:cs typeface="Segoe UI"/>
                <a:hlinkClick r:id="rId7"/>
              </a:rPr>
              <a:t>“Attention is all you need.”</a:t>
            </a:r>
            <a:r>
              <a:rPr lang="en-US" sz="1200">
                <a:latin typeface="Times New Roman"/>
                <a:cs typeface="Segoe UI"/>
              </a:rPr>
              <a:t> NIPS 2017</a:t>
            </a:r>
          </a:p>
          <a:p>
            <a:endParaRPr lang="en-US" sz="1200">
              <a:latin typeface="Times New Roman"/>
              <a:cs typeface="Segoe UI"/>
            </a:endParaRPr>
          </a:p>
          <a:p>
            <a:r>
              <a:rPr lang="en-US" sz="1200">
                <a:latin typeface="Times New Roman"/>
                <a:cs typeface="Segoe UI"/>
              </a:rPr>
              <a:t>Devlin, Jacob et al. Pre-training of Deep Bidirectional Transformers for Language Understanding. arXiv preprint arXiv:1810.04805, 2018</a:t>
            </a:r>
            <a:endParaRPr lang="en-US" sz="1200">
              <a:latin typeface="Times New Roman"/>
            </a:endParaRPr>
          </a:p>
          <a:p>
            <a:endParaRPr lang="en-US" sz="1200">
              <a:latin typeface="Times New Roman"/>
            </a:endParaRPr>
          </a:p>
        </p:txBody>
      </p:sp>
    </p:spTree>
    <p:extLst>
      <p:ext uri="{BB962C8B-B14F-4D97-AF65-F5344CB8AC3E}">
        <p14:creationId xmlns:p14="http://schemas.microsoft.com/office/powerpoint/2010/main" val="176105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72CF6-8FBC-4B26-91F3-02FCBFFA017E}"/>
              </a:ext>
            </a:extLst>
          </p:cNvPr>
          <p:cNvSpPr>
            <a:spLocks noGrp="1"/>
          </p:cNvSpPr>
          <p:nvPr>
            <p:ph type="title"/>
          </p:nvPr>
        </p:nvSpPr>
        <p:spPr/>
        <p:txBody>
          <a:bodyPr/>
          <a:lstStyle/>
          <a:p>
            <a:r>
              <a:rPr lang="en-US" dirty="0"/>
              <a:t>Environment </a:t>
            </a:r>
          </a:p>
        </p:txBody>
      </p:sp>
      <p:sp>
        <p:nvSpPr>
          <p:cNvPr id="3" name="Content Placeholder 2">
            <a:extLst>
              <a:ext uri="{FF2B5EF4-FFF2-40B4-BE49-F238E27FC236}">
                <a16:creationId xmlns:a16="http://schemas.microsoft.com/office/drawing/2014/main" id="{6716151B-224D-4A84-B799-644EFFB28051}"/>
              </a:ext>
            </a:extLst>
          </p:cNvPr>
          <p:cNvSpPr>
            <a:spLocks noGrp="1"/>
          </p:cNvSpPr>
          <p:nvPr>
            <p:ph sz="quarter" idx="10"/>
          </p:nvPr>
        </p:nvSpPr>
        <p:spPr>
          <a:xfrm>
            <a:off x="584200" y="1435100"/>
            <a:ext cx="11018838" cy="4050340"/>
          </a:xfrm>
        </p:spPr>
        <p:txBody>
          <a:bodyPr/>
          <a:lstStyle/>
          <a:p>
            <a:pPr fontAlgn="base"/>
            <a:r>
              <a:rPr lang="en-US" dirty="0"/>
              <a:t>Anaconda 3 (Python 3.5+)​</a:t>
            </a:r>
          </a:p>
          <a:p>
            <a:pPr fontAlgn="base"/>
            <a:r>
              <a:rPr lang="en-US" dirty="0" err="1"/>
              <a:t>Keras</a:t>
            </a:r>
            <a:r>
              <a:rPr lang="en-US" dirty="0"/>
              <a:t> (+ </a:t>
            </a:r>
            <a:r>
              <a:rPr lang="en-US" dirty="0" err="1"/>
              <a:t>Tensorflow</a:t>
            </a:r>
            <a:r>
              <a:rPr lang="en-US" dirty="0"/>
              <a:t> backend)​</a:t>
            </a:r>
          </a:p>
          <a:p>
            <a:pPr fontAlgn="base"/>
            <a:r>
              <a:rPr lang="en-US" dirty="0" err="1"/>
              <a:t>Gensim</a:t>
            </a:r>
            <a:r>
              <a:rPr lang="en-US" dirty="0"/>
              <a:t>​</a:t>
            </a:r>
          </a:p>
          <a:p>
            <a:pPr fontAlgn="base"/>
            <a:r>
              <a:rPr lang="en-US" dirty="0"/>
              <a:t>NLTK​</a:t>
            </a:r>
          </a:p>
          <a:p>
            <a:pPr fontAlgn="base"/>
            <a:r>
              <a:rPr lang="en-US" dirty="0" err="1"/>
              <a:t>pytorch</a:t>
            </a:r>
            <a:endParaRPr lang="en-US" dirty="0"/>
          </a:p>
          <a:p>
            <a:pPr fontAlgn="base"/>
            <a:r>
              <a:rPr lang="en-US" dirty="0"/>
              <a:t>Transformers</a:t>
            </a:r>
          </a:p>
          <a:p>
            <a:pPr fontAlgn="base"/>
            <a:r>
              <a:rPr lang="en-US" dirty="0" err="1"/>
              <a:t>sklearn</a:t>
            </a:r>
            <a:endParaRPr lang="en-US" dirty="0"/>
          </a:p>
          <a:p>
            <a:pPr fontAlgn="base"/>
            <a:r>
              <a:rPr lang="en-US" dirty="0" err="1"/>
              <a:t>Github</a:t>
            </a:r>
            <a:r>
              <a:rPr lang="en-US" dirty="0"/>
              <a:t> link</a:t>
            </a:r>
          </a:p>
        </p:txBody>
      </p:sp>
    </p:spTree>
    <p:extLst>
      <p:ext uri="{BB962C8B-B14F-4D97-AF65-F5344CB8AC3E}">
        <p14:creationId xmlns:p14="http://schemas.microsoft.com/office/powerpoint/2010/main" val="222888624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6D99-C620-418A-8673-200F4DCE1A9D}"/>
              </a:ext>
            </a:extLst>
          </p:cNvPr>
          <p:cNvSpPr>
            <a:spLocks noGrp="1"/>
          </p:cNvSpPr>
          <p:nvPr>
            <p:ph type="title"/>
          </p:nvPr>
        </p:nvSpPr>
        <p:spPr>
          <a:xfrm>
            <a:off x="585216" y="2537210"/>
            <a:ext cx="9144000" cy="997196"/>
          </a:xfrm>
        </p:spPr>
        <p:txBody>
          <a:bodyPr/>
          <a:lstStyle/>
          <a:p>
            <a:r>
              <a:rPr lang="en-US" dirty="0">
                <a:ea typeface="+mn-lt"/>
                <a:cs typeface="+mn-lt"/>
              </a:rPr>
              <a:t>Overview and NLP data preprocessing</a:t>
            </a:r>
            <a:br>
              <a:rPr lang="en-US" dirty="0">
                <a:ea typeface="+mn-lt"/>
                <a:cs typeface="+mn-lt"/>
              </a:rPr>
            </a:br>
            <a:r>
              <a:rPr lang="en-US" dirty="0"/>
              <a:t> </a:t>
            </a:r>
          </a:p>
        </p:txBody>
      </p:sp>
    </p:spTree>
    <p:extLst>
      <p:ext uri="{BB962C8B-B14F-4D97-AF65-F5344CB8AC3E}">
        <p14:creationId xmlns:p14="http://schemas.microsoft.com/office/powerpoint/2010/main" val="369781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75631-B6EB-487D-8AFB-90C91AE771F1}"/>
              </a:ext>
            </a:extLst>
          </p:cNvPr>
          <p:cNvSpPr>
            <a:spLocks noGrp="1"/>
          </p:cNvSpPr>
          <p:nvPr>
            <p:ph type="title"/>
          </p:nvPr>
        </p:nvSpPr>
        <p:spPr/>
        <p:txBody>
          <a:bodyPr/>
          <a:lstStyle/>
          <a:p>
            <a:r>
              <a:rPr lang="en-US" dirty="0"/>
              <a:t>Key steps of a NLP project </a:t>
            </a:r>
          </a:p>
        </p:txBody>
      </p:sp>
      <p:sp>
        <p:nvSpPr>
          <p:cNvPr id="3" name="Content Placeholder 2">
            <a:extLst>
              <a:ext uri="{FF2B5EF4-FFF2-40B4-BE49-F238E27FC236}">
                <a16:creationId xmlns:a16="http://schemas.microsoft.com/office/drawing/2014/main" id="{92C5F1A9-300E-43D0-9ACB-2482DD9B180A}"/>
              </a:ext>
            </a:extLst>
          </p:cNvPr>
          <p:cNvSpPr>
            <a:spLocks noGrp="1"/>
          </p:cNvSpPr>
          <p:nvPr>
            <p:ph sz="quarter" idx="10"/>
          </p:nvPr>
        </p:nvSpPr>
        <p:spPr>
          <a:xfrm>
            <a:off x="584200" y="1435100"/>
            <a:ext cx="11018838" cy="3016210"/>
          </a:xfrm>
        </p:spPr>
        <p:txBody>
          <a:bodyPr/>
          <a:lstStyle/>
          <a:p>
            <a:r>
              <a:rPr lang="en-US" dirty="0"/>
              <a:t>1. Data Cleaning </a:t>
            </a:r>
          </a:p>
          <a:p>
            <a:r>
              <a:rPr lang="en-US" dirty="0"/>
              <a:t>2. Vectorization </a:t>
            </a:r>
          </a:p>
          <a:p>
            <a:r>
              <a:rPr lang="en-US" dirty="0"/>
              <a:t>3. Finalize features</a:t>
            </a:r>
          </a:p>
          <a:p>
            <a:r>
              <a:rPr lang="en-US" dirty="0"/>
              <a:t>4. Classification or text generation. </a:t>
            </a:r>
          </a:p>
          <a:p>
            <a:endParaRPr lang="en-US" dirty="0"/>
          </a:p>
          <a:p>
            <a:endParaRPr lang="en-US" dirty="0"/>
          </a:p>
        </p:txBody>
      </p:sp>
    </p:spTree>
    <p:extLst>
      <p:ext uri="{BB962C8B-B14F-4D97-AF65-F5344CB8AC3E}">
        <p14:creationId xmlns:p14="http://schemas.microsoft.com/office/powerpoint/2010/main" val="10708374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80318E-39A4-44A0-B1E5-7E9B3424112E}"/>
              </a:ext>
            </a:extLst>
          </p:cNvPr>
          <p:cNvSpPr>
            <a:spLocks noGrp="1"/>
          </p:cNvSpPr>
          <p:nvPr>
            <p:ph type="title"/>
          </p:nvPr>
        </p:nvSpPr>
        <p:spPr/>
        <p:txBody>
          <a:bodyPr/>
          <a:lstStyle/>
          <a:p>
            <a:r>
              <a:rPr lang="en-US" dirty="0"/>
              <a:t>NLP Data Cleaning </a:t>
            </a:r>
          </a:p>
        </p:txBody>
      </p:sp>
      <p:sp>
        <p:nvSpPr>
          <p:cNvPr id="3" name="Content Placeholder 2">
            <a:extLst>
              <a:ext uri="{FF2B5EF4-FFF2-40B4-BE49-F238E27FC236}">
                <a16:creationId xmlns:a16="http://schemas.microsoft.com/office/drawing/2014/main" id="{8B5F0C29-05FF-4714-8642-072D40B57039}"/>
              </a:ext>
            </a:extLst>
          </p:cNvPr>
          <p:cNvSpPr>
            <a:spLocks noGrp="1"/>
          </p:cNvSpPr>
          <p:nvPr>
            <p:ph sz="quarter" idx="10"/>
          </p:nvPr>
        </p:nvSpPr>
        <p:spPr>
          <a:xfrm>
            <a:off x="584200" y="1435100"/>
            <a:ext cx="11018838" cy="4739759"/>
          </a:xfrm>
        </p:spPr>
        <p:txBody>
          <a:bodyPr/>
          <a:lstStyle/>
          <a:p>
            <a:pPr fontAlgn="base"/>
            <a:r>
              <a:rPr lang="en-US" dirty="0"/>
              <a:t>Problem-specific task, e.g. remove the words that don’t provide you any signal</a:t>
            </a:r>
          </a:p>
          <a:p>
            <a:pPr fontAlgn="base"/>
            <a:r>
              <a:rPr lang="en-US" dirty="0"/>
              <a:t>Remove numbers</a:t>
            </a:r>
          </a:p>
          <a:p>
            <a:pPr fontAlgn="base"/>
            <a:r>
              <a:rPr lang="en-US" dirty="0"/>
              <a:t>Remove punctuation​</a:t>
            </a:r>
          </a:p>
          <a:p>
            <a:pPr fontAlgn="base"/>
            <a:r>
              <a:rPr lang="en-US" dirty="0"/>
              <a:t>Remove stop words (“the”, “a”, “in”, </a:t>
            </a:r>
            <a:r>
              <a:rPr lang="en-US" dirty="0" err="1"/>
              <a:t>etc</a:t>
            </a:r>
            <a:r>
              <a:rPr lang="en-US" dirty="0"/>
              <a:t>)</a:t>
            </a:r>
          </a:p>
          <a:p>
            <a:pPr fontAlgn="base"/>
            <a:r>
              <a:rPr lang="en-US" dirty="0"/>
              <a:t>Lemmatization: reducing the derived words to the root form  by considering the morphological analysis of the words. You will have detailed dictionaries which the algorithm can look through to link the form back to the right words, e.g. “studies”, “studied” to “study”</a:t>
            </a:r>
          </a:p>
          <a:p>
            <a:endParaRPr lang="en-US" dirty="0"/>
          </a:p>
        </p:txBody>
      </p:sp>
    </p:spTree>
    <p:extLst>
      <p:ext uri="{BB962C8B-B14F-4D97-AF65-F5344CB8AC3E}">
        <p14:creationId xmlns:p14="http://schemas.microsoft.com/office/powerpoint/2010/main" val="211763569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5216" y="3035808"/>
            <a:ext cx="9144000" cy="498598"/>
          </a:xfrm>
        </p:spPr>
        <p:txBody>
          <a:bodyPr/>
          <a:lstStyle/>
          <a:p>
            <a:r>
              <a:rPr lang="en-US" dirty="0"/>
              <a:t>Introduction to text embedding</a:t>
            </a:r>
          </a:p>
        </p:txBody>
      </p:sp>
    </p:spTree>
    <p:extLst>
      <p:ext uri="{BB962C8B-B14F-4D97-AF65-F5344CB8AC3E}">
        <p14:creationId xmlns:p14="http://schemas.microsoft.com/office/powerpoint/2010/main" val="2647285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86B8-DBB9-4C26-9D5A-B772CA4CB813}"/>
              </a:ext>
            </a:extLst>
          </p:cNvPr>
          <p:cNvSpPr>
            <a:spLocks noGrp="1"/>
          </p:cNvSpPr>
          <p:nvPr>
            <p:ph type="title"/>
          </p:nvPr>
        </p:nvSpPr>
        <p:spPr>
          <a:xfrm>
            <a:off x="757596" y="485422"/>
            <a:ext cx="11018520" cy="553998"/>
          </a:xfrm>
        </p:spPr>
        <p:txBody>
          <a:bodyPr/>
          <a:lstStyle/>
          <a:p>
            <a:r>
              <a:rPr lang="en-US">
                <a:cs typeface="Segoe UI"/>
              </a:rPr>
              <a:t>What's text embedding?</a:t>
            </a:r>
            <a:endParaRPr lang="en-US"/>
          </a:p>
        </p:txBody>
      </p:sp>
      <p:sp>
        <p:nvSpPr>
          <p:cNvPr id="3" name="Content Placeholder 2">
            <a:extLst>
              <a:ext uri="{FF2B5EF4-FFF2-40B4-BE49-F238E27FC236}">
                <a16:creationId xmlns:a16="http://schemas.microsoft.com/office/drawing/2014/main" id="{3BBD7F87-ADDD-4D44-81D2-B868126A19E9}"/>
              </a:ext>
            </a:extLst>
          </p:cNvPr>
          <p:cNvSpPr>
            <a:spLocks noGrp="1"/>
          </p:cNvSpPr>
          <p:nvPr>
            <p:ph idx="1"/>
          </p:nvPr>
        </p:nvSpPr>
        <p:spPr>
          <a:xfrm>
            <a:off x="584200" y="1435503"/>
            <a:ext cx="11018520" cy="1107996"/>
          </a:xfrm>
        </p:spPr>
        <p:txBody>
          <a:bodyPr vert="horz" wrap="square" lIns="0" tIns="0" rIns="0" bIns="0" rtlCol="0" anchor="t">
            <a:spAutoFit/>
          </a:bodyPr>
          <a:lstStyle/>
          <a:p>
            <a:r>
              <a:rPr lang="ja-JP" sz="2400">
                <a:ea typeface="+mn-lt"/>
                <a:cs typeface="+mn-lt"/>
              </a:rPr>
              <a:t>The text embedding transforms text into a numerical representation (an embedding) </a:t>
            </a:r>
            <a:r>
              <a:rPr lang="ja-JP" altLang="en-US" sz="2400">
                <a:ea typeface="+mn-lt"/>
                <a:cs typeface="+mn-lt"/>
              </a:rPr>
              <a:t>with a fixed length and ideally the vectors represents the semantic similarities.  </a:t>
            </a:r>
            <a:endParaRPr lang="en-US" sz="2400"/>
          </a:p>
        </p:txBody>
      </p:sp>
      <p:pic>
        <p:nvPicPr>
          <p:cNvPr id="4" name="Picture 4" descr="A screenshot of a cell phone&#10;&#10;Description generated with very high confidence">
            <a:extLst>
              <a:ext uri="{FF2B5EF4-FFF2-40B4-BE49-F238E27FC236}">
                <a16:creationId xmlns:a16="http://schemas.microsoft.com/office/drawing/2014/main" id="{9139FFA5-6A06-4982-96DF-3BC7832DE988}"/>
              </a:ext>
            </a:extLst>
          </p:cNvPr>
          <p:cNvPicPr>
            <a:picLocks noChangeAspect="1"/>
          </p:cNvPicPr>
          <p:nvPr/>
        </p:nvPicPr>
        <p:blipFill>
          <a:blip r:embed="rId2"/>
          <a:stretch>
            <a:fillRect/>
          </a:stretch>
        </p:blipFill>
        <p:spPr>
          <a:xfrm>
            <a:off x="7299262" y="2639501"/>
            <a:ext cx="3248710" cy="3298475"/>
          </a:xfrm>
          <a:prstGeom prst="rect">
            <a:avLst/>
          </a:prstGeom>
        </p:spPr>
      </p:pic>
      <p:pic>
        <p:nvPicPr>
          <p:cNvPr id="6" name="Picture 6" descr="A close up of a map&#10;&#10;Description generated with high confidence">
            <a:extLst>
              <a:ext uri="{FF2B5EF4-FFF2-40B4-BE49-F238E27FC236}">
                <a16:creationId xmlns:a16="http://schemas.microsoft.com/office/drawing/2014/main" id="{BC6C3997-3120-4A21-9A53-5039CF623853}"/>
              </a:ext>
            </a:extLst>
          </p:cNvPr>
          <p:cNvPicPr>
            <a:picLocks noChangeAspect="1"/>
          </p:cNvPicPr>
          <p:nvPr/>
        </p:nvPicPr>
        <p:blipFill>
          <a:blip r:embed="rId3"/>
          <a:stretch>
            <a:fillRect/>
          </a:stretch>
        </p:blipFill>
        <p:spPr>
          <a:xfrm>
            <a:off x="973335" y="3368796"/>
            <a:ext cx="4287950" cy="2374861"/>
          </a:xfrm>
          <a:prstGeom prst="rect">
            <a:avLst/>
          </a:prstGeom>
        </p:spPr>
      </p:pic>
      <p:sp>
        <p:nvSpPr>
          <p:cNvPr id="8" name="TextBox 7">
            <a:extLst>
              <a:ext uri="{FF2B5EF4-FFF2-40B4-BE49-F238E27FC236}">
                <a16:creationId xmlns:a16="http://schemas.microsoft.com/office/drawing/2014/main" id="{9AC73356-306B-4195-BE32-64E85133D487}"/>
              </a:ext>
            </a:extLst>
          </p:cNvPr>
          <p:cNvSpPr txBox="1"/>
          <p:nvPr/>
        </p:nvSpPr>
        <p:spPr>
          <a:xfrm>
            <a:off x="8485012" y="6474178"/>
            <a:ext cx="6101644" cy="15388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000"/>
              <a:t>http://www.lifestyletrading101.com/word2vec-deep-learning/</a:t>
            </a:r>
          </a:p>
        </p:txBody>
      </p:sp>
    </p:spTree>
    <p:extLst>
      <p:ext uri="{BB962C8B-B14F-4D97-AF65-F5344CB8AC3E}">
        <p14:creationId xmlns:p14="http://schemas.microsoft.com/office/powerpoint/2010/main" val="528999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61804-0A44-423A-B39B-45C21CD4C75C}"/>
              </a:ext>
            </a:extLst>
          </p:cNvPr>
          <p:cNvSpPr>
            <a:spLocks noGrp="1"/>
          </p:cNvSpPr>
          <p:nvPr>
            <p:ph type="title"/>
          </p:nvPr>
        </p:nvSpPr>
        <p:spPr>
          <a:xfrm>
            <a:off x="799930" y="697089"/>
            <a:ext cx="11018520" cy="1046440"/>
          </a:xfrm>
        </p:spPr>
        <p:txBody>
          <a:bodyPr/>
          <a:lstStyle/>
          <a:p>
            <a:r>
              <a:rPr lang="en-US" sz="3200" dirty="0">
                <a:ea typeface="+mj-lt"/>
                <a:cs typeface="+mj-lt"/>
              </a:rPr>
              <a:t>TF-IDF</a:t>
            </a:r>
          </a:p>
          <a:p>
            <a:endParaRPr lang="en-US" dirty="0"/>
          </a:p>
        </p:txBody>
      </p:sp>
      <p:sp>
        <p:nvSpPr>
          <p:cNvPr id="3" name="Content Placeholder 2">
            <a:extLst>
              <a:ext uri="{FF2B5EF4-FFF2-40B4-BE49-F238E27FC236}">
                <a16:creationId xmlns:a16="http://schemas.microsoft.com/office/drawing/2014/main" id="{A80BA495-85C6-40A0-B7B3-1A384B7D8C5E}"/>
              </a:ext>
            </a:extLst>
          </p:cNvPr>
          <p:cNvSpPr>
            <a:spLocks noGrp="1"/>
          </p:cNvSpPr>
          <p:nvPr>
            <p:ph sz="quarter" idx="10"/>
          </p:nvPr>
        </p:nvSpPr>
        <p:spPr>
          <a:xfrm>
            <a:off x="586581" y="1600414"/>
            <a:ext cx="11018838" cy="2179058"/>
          </a:xfrm>
        </p:spPr>
        <p:txBody>
          <a:bodyPr vert="horz" wrap="square" lIns="0" tIns="0" rIns="0" bIns="0" rtlCol="0" anchor="t">
            <a:spAutoFit/>
          </a:bodyPr>
          <a:lstStyle/>
          <a:p>
            <a:pPr>
              <a:spcBef>
                <a:spcPts val="0"/>
              </a:spcBef>
            </a:pPr>
            <a:r>
              <a:rPr lang="en-US" dirty="0">
                <a:ea typeface="+mn-lt"/>
                <a:cs typeface="+mn-lt"/>
              </a:rPr>
              <a:t>Frequency-based method </a:t>
            </a:r>
          </a:p>
          <a:p>
            <a:pPr lvl="1">
              <a:spcBef>
                <a:spcPts val="0"/>
              </a:spcBef>
            </a:pPr>
            <a:endParaRPr lang="en-US" dirty="0">
              <a:ea typeface="+mn-lt"/>
              <a:cs typeface="+mn-lt"/>
            </a:endParaRPr>
          </a:p>
          <a:p>
            <a:pPr lvl="1">
              <a:spcBef>
                <a:spcPts val="0"/>
              </a:spcBef>
            </a:pPr>
            <a:r>
              <a:rPr lang="en-US" dirty="0">
                <a:ea typeface="+mn-lt"/>
                <a:cs typeface="+mn-lt"/>
              </a:rPr>
              <a:t>TF-IDF</a:t>
            </a:r>
            <a:endParaRPr lang="en-US" dirty="0"/>
          </a:p>
          <a:p>
            <a:pPr lvl="1">
              <a:spcBef>
                <a:spcPts val="0"/>
              </a:spcBef>
            </a:pPr>
            <a:endParaRPr lang="en-US" dirty="0"/>
          </a:p>
          <a:p>
            <a:pPr lvl="1">
              <a:spcBef>
                <a:spcPts val="0"/>
              </a:spcBef>
            </a:pPr>
            <a:endParaRPr lang="en-US" dirty="0"/>
          </a:p>
          <a:p>
            <a:endParaRPr lang="en-US" dirty="0"/>
          </a:p>
        </p:txBody>
      </p:sp>
      <p:pic>
        <p:nvPicPr>
          <p:cNvPr id="5" name="Picture 7" descr="A picture containing object&#10;&#10;Description generated with very high confidence">
            <a:extLst>
              <a:ext uri="{FF2B5EF4-FFF2-40B4-BE49-F238E27FC236}">
                <a16:creationId xmlns:a16="http://schemas.microsoft.com/office/drawing/2014/main" id="{E13D159D-2152-493C-8FD3-6E3CB28599A7}"/>
              </a:ext>
            </a:extLst>
          </p:cNvPr>
          <p:cNvPicPr>
            <a:picLocks noChangeAspect="1"/>
          </p:cNvPicPr>
          <p:nvPr/>
        </p:nvPicPr>
        <p:blipFill>
          <a:blip r:embed="rId2"/>
          <a:stretch>
            <a:fillRect/>
          </a:stretch>
        </p:blipFill>
        <p:spPr>
          <a:xfrm>
            <a:off x="970139" y="2873103"/>
            <a:ext cx="2603220" cy="789165"/>
          </a:xfrm>
          <a:prstGeom prst="rect">
            <a:avLst/>
          </a:prstGeom>
        </p:spPr>
      </p:pic>
      <p:pic>
        <p:nvPicPr>
          <p:cNvPr id="11" name="Picture 11" descr="A picture containing object&#10;&#10;Description generated with very high confidence">
            <a:extLst>
              <a:ext uri="{FF2B5EF4-FFF2-40B4-BE49-F238E27FC236}">
                <a16:creationId xmlns:a16="http://schemas.microsoft.com/office/drawing/2014/main" id="{9A048014-DCD7-466C-B968-C5892D9C9B2E}"/>
              </a:ext>
            </a:extLst>
          </p:cNvPr>
          <p:cNvPicPr>
            <a:picLocks noChangeAspect="1"/>
          </p:cNvPicPr>
          <p:nvPr/>
        </p:nvPicPr>
        <p:blipFill>
          <a:blip r:embed="rId3"/>
          <a:stretch>
            <a:fillRect/>
          </a:stretch>
        </p:blipFill>
        <p:spPr>
          <a:xfrm>
            <a:off x="970139" y="3814409"/>
            <a:ext cx="571500" cy="428625"/>
          </a:xfrm>
          <a:prstGeom prst="rect">
            <a:avLst/>
          </a:prstGeom>
        </p:spPr>
      </p:pic>
      <p:sp>
        <p:nvSpPr>
          <p:cNvPr id="15" name="TextBox 14">
            <a:extLst>
              <a:ext uri="{FF2B5EF4-FFF2-40B4-BE49-F238E27FC236}">
                <a16:creationId xmlns:a16="http://schemas.microsoft.com/office/drawing/2014/main" id="{7C039E78-2074-4EE7-8DCA-47DBD2FCE9E2}"/>
              </a:ext>
            </a:extLst>
          </p:cNvPr>
          <p:cNvSpPr txBox="1"/>
          <p:nvPr/>
        </p:nvSpPr>
        <p:spPr>
          <a:xfrm>
            <a:off x="1440039" y="3874205"/>
            <a:ext cx="2743199"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2000">
                <a:gradFill>
                  <a:gsLst>
                    <a:gs pos="2917">
                      <a:schemeClr val="tx1"/>
                    </a:gs>
                    <a:gs pos="30000">
                      <a:schemeClr val="tx1"/>
                    </a:gs>
                  </a:gsLst>
                  <a:lin ang="5400000" scaled="0"/>
                </a:gradFill>
              </a:rPr>
              <a:t>: </a:t>
            </a:r>
            <a:r>
              <a:rPr lang="en-US" sz="1400">
                <a:gradFill>
                  <a:gsLst>
                    <a:gs pos="2917">
                      <a:schemeClr val="tx1"/>
                    </a:gs>
                    <a:gs pos="30000">
                      <a:schemeClr val="tx1"/>
                    </a:gs>
                  </a:gsLst>
                  <a:lin ang="5400000" scaled="0"/>
                </a:gradFill>
              </a:rPr>
              <a:t>number of occurrences of </a:t>
            </a:r>
            <a:r>
              <a:rPr lang="en-US" sz="1400" err="1">
                <a:gradFill>
                  <a:gsLst>
                    <a:gs pos="2917">
                      <a:schemeClr val="tx1"/>
                    </a:gs>
                    <a:gs pos="30000">
                      <a:schemeClr val="tx1"/>
                    </a:gs>
                  </a:gsLst>
                  <a:lin ang="5400000" scaled="0"/>
                </a:gradFill>
              </a:rPr>
              <a:t>i</a:t>
            </a:r>
            <a:r>
              <a:rPr lang="en-US" sz="1400">
                <a:gradFill>
                  <a:gsLst>
                    <a:gs pos="2917">
                      <a:schemeClr val="tx1"/>
                    </a:gs>
                    <a:gs pos="30000">
                      <a:schemeClr val="tx1"/>
                    </a:gs>
                  </a:gsLst>
                  <a:lin ang="5400000" scaled="0"/>
                </a:gradFill>
              </a:rPr>
              <a:t> in j</a:t>
            </a:r>
            <a:endParaRPr lang="en-US" sz="1400">
              <a:gradFill>
                <a:gsLst>
                  <a:gs pos="2917">
                    <a:schemeClr val="tx1"/>
                  </a:gs>
                  <a:gs pos="30000">
                    <a:schemeClr val="tx1"/>
                  </a:gs>
                </a:gsLst>
                <a:lin ang="5400000" scaled="0"/>
              </a:gradFill>
              <a:cs typeface="Segoe UI"/>
            </a:endParaRPr>
          </a:p>
        </p:txBody>
      </p:sp>
      <p:pic>
        <p:nvPicPr>
          <p:cNvPr id="17" name="Picture 17" descr="A close up of a logo&#10;&#10;Description generated with very high confidence">
            <a:extLst>
              <a:ext uri="{FF2B5EF4-FFF2-40B4-BE49-F238E27FC236}">
                <a16:creationId xmlns:a16="http://schemas.microsoft.com/office/drawing/2014/main" id="{C9E6BF6E-A307-4134-864A-90CBC2C9E7DD}"/>
              </a:ext>
            </a:extLst>
          </p:cNvPr>
          <p:cNvPicPr>
            <a:picLocks noChangeAspect="1"/>
          </p:cNvPicPr>
          <p:nvPr/>
        </p:nvPicPr>
        <p:blipFill>
          <a:blip r:embed="rId4"/>
          <a:stretch>
            <a:fillRect/>
          </a:stretch>
        </p:blipFill>
        <p:spPr>
          <a:xfrm>
            <a:off x="975078" y="4334228"/>
            <a:ext cx="533400" cy="419100"/>
          </a:xfrm>
          <a:prstGeom prst="rect">
            <a:avLst/>
          </a:prstGeom>
        </p:spPr>
      </p:pic>
      <p:sp>
        <p:nvSpPr>
          <p:cNvPr id="19" name="TextBox 18">
            <a:extLst>
              <a:ext uri="{FF2B5EF4-FFF2-40B4-BE49-F238E27FC236}">
                <a16:creationId xmlns:a16="http://schemas.microsoft.com/office/drawing/2014/main" id="{86908955-0D3C-4037-8DE9-026DFA944DE1}"/>
              </a:ext>
            </a:extLst>
          </p:cNvPr>
          <p:cNvSpPr txBox="1"/>
          <p:nvPr/>
        </p:nvSpPr>
        <p:spPr>
          <a:xfrm>
            <a:off x="1512358" y="4391024"/>
            <a:ext cx="2743199"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dirty="0">
                <a:gradFill>
                  <a:gsLst>
                    <a:gs pos="2917">
                      <a:schemeClr val="tx1"/>
                    </a:gs>
                    <a:gs pos="30000">
                      <a:schemeClr val="tx1"/>
                    </a:gs>
                  </a:gsLst>
                  <a:lin ang="5400000" scaled="0"/>
                </a:gradFill>
              </a:rPr>
              <a:t>number of documents containing </a:t>
            </a:r>
            <a:r>
              <a:rPr lang="en-US" sz="1400" dirty="0" err="1">
                <a:gradFill>
                  <a:gsLst>
                    <a:gs pos="2917">
                      <a:schemeClr val="tx1"/>
                    </a:gs>
                    <a:gs pos="30000">
                      <a:schemeClr val="tx1"/>
                    </a:gs>
                  </a:gsLst>
                  <a:lin ang="5400000" scaled="0"/>
                </a:gradFill>
              </a:rPr>
              <a:t>i</a:t>
            </a:r>
            <a:endParaRPr lang="en-US" sz="1400" dirty="0">
              <a:gradFill>
                <a:gsLst>
                  <a:gs pos="2917">
                    <a:schemeClr val="tx1"/>
                  </a:gs>
                  <a:gs pos="30000">
                    <a:schemeClr val="tx1"/>
                  </a:gs>
                </a:gsLst>
                <a:lin ang="5400000" scaled="0"/>
              </a:gradFill>
            </a:endParaRPr>
          </a:p>
        </p:txBody>
      </p:sp>
      <p:sp>
        <p:nvSpPr>
          <p:cNvPr id="20" name="TextBox 19">
            <a:extLst>
              <a:ext uri="{FF2B5EF4-FFF2-40B4-BE49-F238E27FC236}">
                <a16:creationId xmlns:a16="http://schemas.microsoft.com/office/drawing/2014/main" id="{BC5858F8-F6EE-4D15-BF36-414BD76054A9}"/>
              </a:ext>
            </a:extLst>
          </p:cNvPr>
          <p:cNvSpPr txBox="1"/>
          <p:nvPr/>
        </p:nvSpPr>
        <p:spPr>
          <a:xfrm>
            <a:off x="1119011" y="4837288"/>
            <a:ext cx="3533421" cy="21544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400">
                <a:gradFill>
                  <a:gsLst>
                    <a:gs pos="2917">
                      <a:schemeClr val="tx1"/>
                    </a:gs>
                    <a:gs pos="30000">
                      <a:schemeClr val="tx1"/>
                    </a:gs>
                  </a:gsLst>
                  <a:lin ang="5400000" scaled="0"/>
                </a:gradFill>
              </a:rPr>
              <a:t>N: total number of documents</a:t>
            </a:r>
            <a:endParaRPr lang="en-US" sz="1400" err="1">
              <a:gradFill>
                <a:gsLst>
                  <a:gs pos="2917">
                    <a:schemeClr val="tx1"/>
                  </a:gs>
                  <a:gs pos="30000">
                    <a:schemeClr val="tx1"/>
                  </a:gs>
                </a:gsLst>
                <a:lin ang="5400000" scaled="0"/>
              </a:gradFill>
            </a:endParaRPr>
          </a:p>
        </p:txBody>
      </p:sp>
      <p:pic>
        <p:nvPicPr>
          <p:cNvPr id="8" name="Picture 7">
            <a:extLst>
              <a:ext uri="{FF2B5EF4-FFF2-40B4-BE49-F238E27FC236}">
                <a16:creationId xmlns:a16="http://schemas.microsoft.com/office/drawing/2014/main" id="{F4AD0F5F-C159-43B3-9214-EC6DCFC1B098}"/>
              </a:ext>
            </a:extLst>
          </p:cNvPr>
          <p:cNvPicPr>
            <a:picLocks noChangeAspect="1"/>
          </p:cNvPicPr>
          <p:nvPr/>
        </p:nvPicPr>
        <p:blipFill>
          <a:blip r:embed="rId5"/>
          <a:stretch>
            <a:fillRect/>
          </a:stretch>
        </p:blipFill>
        <p:spPr>
          <a:xfrm>
            <a:off x="970139" y="5218020"/>
            <a:ext cx="6956882" cy="1046439"/>
          </a:xfrm>
          <a:prstGeom prst="rect">
            <a:avLst/>
          </a:prstGeom>
        </p:spPr>
      </p:pic>
    </p:spTree>
    <p:extLst>
      <p:ext uri="{BB962C8B-B14F-4D97-AF65-F5344CB8AC3E}">
        <p14:creationId xmlns:p14="http://schemas.microsoft.com/office/powerpoint/2010/main" val="1262476454"/>
      </p:ext>
    </p:extLst>
  </p:cSld>
  <p:clrMapOvr>
    <a:masterClrMapping/>
  </p:clrMapOvr>
  <p:transition>
    <p:fade/>
  </p:transition>
</p:sld>
</file>

<file path=ppt/theme/theme1.xml><?xml version="1.0" encoding="utf-8"?>
<a:theme xmlns:a="http://schemas.openxmlformats.org/drawingml/2006/main" name="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ADS_16x9_Template.potx" id="{D9B77CDA-3896-43D5-9D5F-FAB018A5C3DE}" vid="{E905570E-4E70-489F-BDCA-809BCF956ACF}"/>
    </a:ext>
  </a:extLst>
</a:theme>
</file>

<file path=ppt/theme/theme2.xml><?xml version="1.0" encoding="utf-8"?>
<a:theme xmlns:a="http://schemas.openxmlformats.org/drawingml/2006/main" name="1_9-51063_MLADS_Template">
  <a:themeElements>
    <a:clrScheme name="MLADS_2019">
      <a:dk1>
        <a:srgbClr val="000000"/>
      </a:dk1>
      <a:lt1>
        <a:srgbClr val="FFFFFF"/>
      </a:lt1>
      <a:dk2>
        <a:srgbClr val="243A5E"/>
      </a:dk2>
      <a:lt2>
        <a:srgbClr val="E6E6E6"/>
      </a:lt2>
      <a:accent1>
        <a:srgbClr val="0078D4"/>
      </a:accent1>
      <a:accent2>
        <a:srgbClr val="243A5E"/>
      </a:accent2>
      <a:accent3>
        <a:srgbClr val="FFB900"/>
      </a:accent3>
      <a:accent4>
        <a:srgbClr val="8661C5"/>
      </a:accent4>
      <a:accent5>
        <a:srgbClr val="737373"/>
      </a:accent5>
      <a:accent6>
        <a:srgbClr val="D2D2D2"/>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solidFill>
              <a:srgbClr val="FFFFFF"/>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LADS_16x9_Template.potx" id="{516C39F1-FCD7-4094-89F7-C625E5CF99AE}" vid="{D72F335B-ACA3-4897-8803-5AB2BA3C343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MediaServiceKeyPoints xmlns="b1f8b676-b37b-43bd-b957-65f9e2b2dbb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2F7F41AC6BDC41A3DFC6BA518E7CB4" ma:contentTypeVersion="17" ma:contentTypeDescription="Create a new document." ma:contentTypeScope="" ma:versionID="1f50e12ba5427b6ee30f76410061747e">
  <xsd:schema xmlns:xsd="http://www.w3.org/2001/XMLSchema" xmlns:xs="http://www.w3.org/2001/XMLSchema" xmlns:p="http://schemas.microsoft.com/office/2006/metadata/properties" xmlns:ns1="http://schemas.microsoft.com/sharepoint/v3" xmlns:ns3="466614ce-4488-47d5-918a-e98f758b4c51" xmlns:ns4="b1f8b676-b37b-43bd-b957-65f9e2b2dbbc" targetNamespace="http://schemas.microsoft.com/office/2006/metadata/properties" ma:root="true" ma:fieldsID="ffe329192a275ca5b404b33d9476add1" ns1:_="" ns3:_="" ns4:_="">
    <xsd:import namespace="http://schemas.microsoft.com/sharepoint/v3"/>
    <xsd:import namespace="466614ce-4488-47d5-918a-e98f758b4c51"/>
    <xsd:import namespace="b1f8b676-b37b-43bd-b957-65f9e2b2dbbc"/>
    <xsd:element name="properties">
      <xsd:complexType>
        <xsd:sequence>
          <xsd:element name="documentManagement">
            <xsd:complexType>
              <xsd:all>
                <xsd:element ref="ns3:SharedWithUsers" minOccurs="0"/>
                <xsd:element ref="ns3:SharedWithDetails" minOccurs="0"/>
                <xsd:element ref="ns3:SharingHintHash" minOccurs="0"/>
                <xsd:element ref="ns3:LastSharedByUser" minOccurs="0"/>
                <xsd:element ref="ns3:LastSharedByTime" minOccurs="0"/>
                <xsd:element ref="ns4:MediaServiceMetadata" minOccurs="0"/>
                <xsd:element ref="ns4:MediaServiceFastMetadata" minOccurs="0"/>
                <xsd:element ref="ns4:MediaServiceDateTaken" minOccurs="0"/>
                <xsd:element ref="ns4:MediaServiceAutoTags" minOccurs="0"/>
                <xsd:element ref="ns4:MediaServiceOCR" minOccurs="0"/>
                <xsd:element ref="ns4:MediaServiceLocation" minOccurs="0"/>
                <xsd:element ref="ns4:MediaServiceAutoKeyPoints" minOccurs="0"/>
                <xsd:element ref="ns4:MediaServiceKeyPoints" minOccurs="0"/>
                <xsd:element ref="ns1:_ip_UnifiedCompliancePolicyProperties" minOccurs="0"/>
                <xsd:element ref="ns1:_ip_UnifiedCompliancePolicyUIAction"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66614ce-4488-47d5-918a-e98f758b4c51"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element name="SharingHintHash" ma:index="10" nillable="true" ma:displayName="Sharing Hint Hash" ma:description="" ma:hidden="true" ma:internalName="SharingHintHash" ma:readOnly="true">
      <xsd:simpleType>
        <xsd:restriction base="dms:Text"/>
      </xsd:simpleType>
    </xsd:element>
    <xsd:element name="LastSharedByUser" ma:index="11" nillable="true" ma:displayName="Last Shared By User" ma:description="" ma:internalName="LastSharedByUser" ma:readOnly="true">
      <xsd:simpleType>
        <xsd:restriction base="dms:Note">
          <xsd:maxLength value="255"/>
        </xsd:restriction>
      </xsd:simpleType>
    </xsd:element>
    <xsd:element name="LastSharedByTime" ma:index="12"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b1f8b676-b37b-43bd-b957-65f9e2b2dbbc"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MediaServiceAutoTags" ma:internalName="MediaServiceAutoTags" ma:readOnly="true">
      <xsd:simpleType>
        <xsd:restriction base="dms:Text"/>
      </xsd:simpleType>
    </xsd:element>
    <xsd:element name="MediaServiceOCR" ma:index="17" nillable="true" ma:displayName="MediaServiceOCR"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fals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990F116-B58F-4255-B05B-DA3808E0E5C6}">
  <ds:schemaRefs>
    <ds:schemaRef ds:uri="http://schemas.microsoft.com/office/2006/documentManagement/types"/>
    <ds:schemaRef ds:uri="http://schemas.microsoft.com/sharepoint/v3"/>
    <ds:schemaRef ds:uri="466614ce-4488-47d5-918a-e98f758b4c51"/>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b1f8b676-b37b-43bd-b957-65f9e2b2dbbc"/>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B9F56CF8-D257-42EA-9DAA-03B9AC42C53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466614ce-4488-47d5-918a-e98f758b4c51"/>
    <ds:schemaRef ds:uri="b1f8b676-b37b-43bd-b957-65f9e2b2dbb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259</TotalTime>
  <Words>1740</Words>
  <Application>Microsoft Office PowerPoint</Application>
  <PresentationFormat>Widescreen</PresentationFormat>
  <Paragraphs>198</Paragraphs>
  <Slides>24</Slides>
  <Notes>4</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24</vt:i4>
      </vt:variant>
    </vt:vector>
  </HeadingPairs>
  <TitlesOfParts>
    <vt:vector size="34" baseType="lpstr">
      <vt:lpstr>SFMono-Regular</vt:lpstr>
      <vt:lpstr>Arial</vt:lpstr>
      <vt:lpstr>Consolas</vt:lpstr>
      <vt:lpstr>Segoe UI</vt:lpstr>
      <vt:lpstr>Segoe UI Light</vt:lpstr>
      <vt:lpstr>Segoe UI Semibold</vt:lpstr>
      <vt:lpstr>Times New Roman</vt:lpstr>
      <vt:lpstr>Wingdings</vt:lpstr>
      <vt:lpstr>9-51063_MLADS_Template</vt:lpstr>
      <vt:lpstr>1_9-51063_MLADS_Template</vt:lpstr>
      <vt:lpstr>Session goals </vt:lpstr>
      <vt:lpstr>Agenda</vt:lpstr>
      <vt:lpstr>Environment </vt:lpstr>
      <vt:lpstr>Overview and NLP data preprocessing  </vt:lpstr>
      <vt:lpstr>Key steps of a NLP project </vt:lpstr>
      <vt:lpstr>NLP Data Cleaning </vt:lpstr>
      <vt:lpstr>Introduction to text embedding</vt:lpstr>
      <vt:lpstr>What's text embedding?</vt:lpstr>
      <vt:lpstr>TF-IDF </vt:lpstr>
      <vt:lpstr>TF-IDF</vt:lpstr>
      <vt:lpstr>Neural network-based methods – word2vec/doc2vec </vt:lpstr>
      <vt:lpstr>Transformer-based method – BERT </vt:lpstr>
      <vt:lpstr> The key limitation of the earlier models </vt:lpstr>
      <vt:lpstr>BERT introduction </vt:lpstr>
      <vt:lpstr>Model input</vt:lpstr>
      <vt:lpstr>Model input - continued</vt:lpstr>
      <vt:lpstr>Attention </vt:lpstr>
      <vt:lpstr>BERT self-attention </vt:lpstr>
      <vt:lpstr>BERT: Multi-layer bidirectional Transformer encoder</vt:lpstr>
      <vt:lpstr>BERT feature embedding code</vt:lpstr>
      <vt:lpstr>BERT classification</vt:lpstr>
      <vt:lpstr>Text generation – build a Valentine's Day Excuse Bot  </vt:lpstr>
      <vt:lpstr>Lab example</vt:lpstr>
      <vt:lpstr> References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MACHINE LEARNING, AI, AND DATA SCIENCE CONFERENCE</dc:title>
  <dc:subject/>
  <dc:creator>Lingling Zheng</dc:creator>
  <cp:keywords/>
  <dc:description/>
  <cp:lastModifiedBy>Zhen Li</cp:lastModifiedBy>
  <cp:revision>229</cp:revision>
  <dcterms:created xsi:type="dcterms:W3CDTF">2019-05-28T07:53:02Z</dcterms:created>
  <dcterms:modified xsi:type="dcterms:W3CDTF">2020-02-15T02:03:09Z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0x0101008F2F7F41AC6BDC41A3DFC6BA518E7CB4</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lzhen@microsoft.com</vt:lpwstr>
  </property>
  <property fmtid="{D5CDD505-2E9C-101B-9397-08002B2CF9AE}" pid="6" name="MSIP_Label_f42aa342-8706-4288-bd11-ebb85995028c_SetDate">
    <vt:lpwstr>2019-06-04T06:20:11.2624005Z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ActionId">
    <vt:lpwstr>e278fe5a-20b7-4f0d-a942-a6fe59502cdb</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